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3" r:id="rId2"/>
    <p:sldId id="262" r:id="rId3"/>
    <p:sldId id="284" r:id="rId4"/>
    <p:sldId id="282" r:id="rId5"/>
    <p:sldId id="278" r:id="rId6"/>
    <p:sldId id="285" r:id="rId7"/>
    <p:sldId id="286" r:id="rId8"/>
    <p:sldId id="287" r:id="rId9"/>
    <p:sldId id="288" r:id="rId10"/>
    <p:sldId id="289" r:id="rId11"/>
    <p:sldId id="291" r:id="rId12"/>
    <p:sldId id="277" r:id="rId13"/>
    <p:sldId id="279" r:id="rId14"/>
    <p:sldId id="293" r:id="rId15"/>
    <p:sldId id="28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838"/>
    <a:srgbClr val="971B38"/>
    <a:srgbClr val="F2A900"/>
    <a:srgbClr val="003C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8"/>
  </p:normalViewPr>
  <p:slideViewPr>
    <p:cSldViewPr snapToGrid="0" snapToObjects="1">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3">
  <a:schemeClr val="accent3"/>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BD66-958F-D84D-AFC9-5DE183D310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3DAA4E-435C-9D4E-954F-29CF7009CC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A4D0BD-7AD8-DC42-BB93-014028C3CB00}"/>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5" name="Footer Placeholder 4">
            <a:extLst>
              <a:ext uri="{FF2B5EF4-FFF2-40B4-BE49-F238E27FC236}">
                <a16:creationId xmlns:a16="http://schemas.microsoft.com/office/drawing/2014/main" id="{5B0E6EBF-28EE-4643-BA2E-28377E0E7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3F0036-9B16-E94D-8962-2DA617F60E77}"/>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2427369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0ADF9-7101-3A49-9D55-117F915A9C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0961E8-28B6-264C-B15F-187A41CC09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5858ED-EBAA-7848-833C-70085F7BA641}"/>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5" name="Footer Placeholder 4">
            <a:extLst>
              <a:ext uri="{FF2B5EF4-FFF2-40B4-BE49-F238E27FC236}">
                <a16:creationId xmlns:a16="http://schemas.microsoft.com/office/drawing/2014/main" id="{1587D7F0-0E41-9E4B-BA32-2D10D2ECA8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11953C-0B02-6344-863A-FB282C02E899}"/>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440833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50072-83A6-334C-89AD-1A8DBA4CFC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A0A035-35E4-634E-8AC2-0E1D9FCEBF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358288-B87D-3848-9F0A-DBF3B63ADBD4}"/>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5" name="Footer Placeholder 4">
            <a:extLst>
              <a:ext uri="{FF2B5EF4-FFF2-40B4-BE49-F238E27FC236}">
                <a16:creationId xmlns:a16="http://schemas.microsoft.com/office/drawing/2014/main" id="{8611397A-5621-C94C-9DEB-4F2E5CDA62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5A62-2E19-3E45-843E-CDE9C5E94527}"/>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170733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0A9E4-60D2-5048-BD50-8C484CD270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AA084D-380A-3D40-9C17-FA62D06D25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561C2C-0C10-6F47-B3C8-54AB5BCEAC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D396FF-03F8-6249-9583-08923D5A93BE}"/>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6" name="Footer Placeholder 5">
            <a:extLst>
              <a:ext uri="{FF2B5EF4-FFF2-40B4-BE49-F238E27FC236}">
                <a16:creationId xmlns:a16="http://schemas.microsoft.com/office/drawing/2014/main" id="{9D1AAB9E-D59B-A041-A290-C0483B2DB0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BA10CA-CAB6-104A-AAE6-39B6BB26761B}"/>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2409912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AFAB5-F740-D64C-B990-90C79E01F2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5F4DD7-DEA9-854C-A6A3-0AD80CD5DC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3748AA-E511-0445-BBFE-3A8B746EEC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B727BA-0878-6445-B0F7-70F2AB9949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F729BA-1380-8542-B821-34173625F7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727942-984E-B446-AE86-5A06B7D0A8B3}"/>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8" name="Footer Placeholder 7">
            <a:extLst>
              <a:ext uri="{FF2B5EF4-FFF2-40B4-BE49-F238E27FC236}">
                <a16:creationId xmlns:a16="http://schemas.microsoft.com/office/drawing/2014/main" id="{B21D544B-F6BF-984D-844B-741C12F7C4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35CEAE-0FB8-494F-924F-90E9ED4EEB1B}"/>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2958536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867D8-220C-E943-8789-453DE48803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4FF014-DA8A-F343-AEA7-AEDEAE2363A1}"/>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4" name="Footer Placeholder 3">
            <a:extLst>
              <a:ext uri="{FF2B5EF4-FFF2-40B4-BE49-F238E27FC236}">
                <a16:creationId xmlns:a16="http://schemas.microsoft.com/office/drawing/2014/main" id="{EAF5F670-AD87-B144-B56E-D72F6731CF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B38F60-5C9D-CA46-BCA2-DAA31E39ACAB}"/>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2680423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A006E5-A4FB-6F43-88A9-63BCE63090E1}"/>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3" name="Footer Placeholder 2">
            <a:extLst>
              <a:ext uri="{FF2B5EF4-FFF2-40B4-BE49-F238E27FC236}">
                <a16:creationId xmlns:a16="http://schemas.microsoft.com/office/drawing/2014/main" id="{AA4A982C-9BAC-CF44-98F9-8CE6499C0D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93F832-360F-BF41-A436-D1A942C4A8A0}"/>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3836031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6C02A-953B-BD4E-B1F3-5ADCBAE978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D2B275-DD4F-5E43-B440-A4BBF8BB4E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4596FA-AE2B-3144-9DC5-325542E4C4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C6B941-C56B-934D-A3B4-4BD0A0879F60}"/>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6" name="Footer Placeholder 5">
            <a:extLst>
              <a:ext uri="{FF2B5EF4-FFF2-40B4-BE49-F238E27FC236}">
                <a16:creationId xmlns:a16="http://schemas.microsoft.com/office/drawing/2014/main" id="{4B47C24C-0A22-5346-8107-8814EB4512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B9CCC3-A090-7040-B049-0AD59CD01E96}"/>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2605147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4D423-BFD3-5142-A32F-646B46FD91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40D2D9-9A1B-BE45-A70A-77EC25F268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9C4CA6-539F-8245-8250-CE6306A73A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6FB597-F247-5541-9BD0-6C67DBC4F721}"/>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6" name="Footer Placeholder 5">
            <a:extLst>
              <a:ext uri="{FF2B5EF4-FFF2-40B4-BE49-F238E27FC236}">
                <a16:creationId xmlns:a16="http://schemas.microsoft.com/office/drawing/2014/main" id="{937A82C6-1F93-E94A-8031-C869012191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28532A-4CC3-A64C-A6A9-FC8B38F95AEA}"/>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2096282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6C8DB-D79A-3A45-89D5-88409CA155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7AB7FD-47CD-CE47-A80C-50617FCABC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1E5677-B313-3441-ACB8-E0BA8B2B74A9}"/>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5" name="Footer Placeholder 4">
            <a:extLst>
              <a:ext uri="{FF2B5EF4-FFF2-40B4-BE49-F238E27FC236}">
                <a16:creationId xmlns:a16="http://schemas.microsoft.com/office/drawing/2014/main" id="{DAB701CC-97C9-EB4A-BF31-467EB9C018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3614CF-E637-2346-8DFA-54B11B49F8E0}"/>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1976339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9FB278-D634-8745-9F05-8C8E5DB47BA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B2A0F1-5D6C-B74A-9A0A-CB863B01CC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FD0197-4C38-8E47-B2D3-B85F2ACDC5F3}"/>
              </a:ext>
            </a:extLst>
          </p:cNvPr>
          <p:cNvSpPr>
            <a:spLocks noGrp="1"/>
          </p:cNvSpPr>
          <p:nvPr>
            <p:ph type="dt" sz="half" idx="10"/>
          </p:nvPr>
        </p:nvSpPr>
        <p:spPr/>
        <p:txBody>
          <a:bodyPr/>
          <a:lstStyle/>
          <a:p>
            <a:fld id="{3ADAA0D0-3B1C-014A-ABF3-C68BC4AD0EBE}" type="datetimeFigureOut">
              <a:rPr lang="en-US" smtClean="0"/>
              <a:t>9/30/2026</a:t>
            </a:fld>
            <a:endParaRPr lang="en-US"/>
          </a:p>
        </p:txBody>
      </p:sp>
      <p:sp>
        <p:nvSpPr>
          <p:cNvPr id="5" name="Footer Placeholder 4">
            <a:extLst>
              <a:ext uri="{FF2B5EF4-FFF2-40B4-BE49-F238E27FC236}">
                <a16:creationId xmlns:a16="http://schemas.microsoft.com/office/drawing/2014/main" id="{4532CCCE-19CB-7C49-BBE7-9F42FB1C3B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D56B37-C9AE-4A4F-B96F-E29E9FE08BED}"/>
              </a:ext>
            </a:extLst>
          </p:cNvPr>
          <p:cNvSpPr>
            <a:spLocks noGrp="1"/>
          </p:cNvSpPr>
          <p:nvPr>
            <p:ph type="sldNum" sz="quarter" idx="12"/>
          </p:nvPr>
        </p:nvSpPr>
        <p:spPr/>
        <p:txBody>
          <a:bodyPr/>
          <a:lstStyle/>
          <a:p>
            <a:fld id="{898335CD-E909-D042-AB76-32A83A8D7BB5}" type="slidenum">
              <a:rPr lang="en-US" smtClean="0"/>
              <a:t>‹#›</a:t>
            </a:fld>
            <a:endParaRPr lang="en-US"/>
          </a:p>
        </p:txBody>
      </p:sp>
    </p:spTree>
    <p:extLst>
      <p:ext uri="{BB962C8B-B14F-4D97-AF65-F5344CB8AC3E}">
        <p14:creationId xmlns:p14="http://schemas.microsoft.com/office/powerpoint/2010/main" val="3753170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227B3E-713E-814B-8CB1-0DDB4A5F5C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57A453-7729-2D45-8BED-40888FA0CF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573066-9304-624B-9293-B62946F50B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DAA0D0-3B1C-014A-ABF3-C68BC4AD0EBE}" type="datetimeFigureOut">
              <a:rPr lang="en-US" smtClean="0"/>
              <a:t>9/30/2026</a:t>
            </a:fld>
            <a:endParaRPr lang="en-US"/>
          </a:p>
        </p:txBody>
      </p:sp>
      <p:sp>
        <p:nvSpPr>
          <p:cNvPr id="5" name="Footer Placeholder 4">
            <a:extLst>
              <a:ext uri="{FF2B5EF4-FFF2-40B4-BE49-F238E27FC236}">
                <a16:creationId xmlns:a16="http://schemas.microsoft.com/office/drawing/2014/main" id="{A74F1809-1110-0B41-8073-ED54614696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AA35C70-0AA8-2945-A05A-CCCB1E8720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8335CD-E909-D042-AB76-32A83A8D7BB5}" type="slidenum">
              <a:rPr lang="en-US" smtClean="0"/>
              <a:t>‹#›</a:t>
            </a:fld>
            <a:endParaRPr lang="en-US"/>
          </a:p>
        </p:txBody>
      </p:sp>
    </p:spTree>
    <p:extLst>
      <p:ext uri="{BB962C8B-B14F-4D97-AF65-F5344CB8AC3E}">
        <p14:creationId xmlns:p14="http://schemas.microsoft.com/office/powerpoint/2010/main" val="2800993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tudent.uwo.ca/psp/heprdweb/?cmd=login"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hyperlink" Target="mailto:academic.advising@huron.uwo.ca"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s://westernuniversity.zoom.us/" TargetMode="Externa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esternuniversity.zoom.us/s/94689857061?from=join#success" TargetMode="External"/><Relationship Id="rId4" Type="http://schemas.openxmlformats.org/officeDocument/2006/relationships/hyperlink" Target="https://westernuniversity.zoom.us/s/96060289627?from=join#succes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wts.uwo.ca/mfa/steps_to_setup_mfa.html" TargetMode="External"/><Relationship Id="rId4" Type="http://schemas.openxmlformats.org/officeDocument/2006/relationships/hyperlink" Target="https://wts.uwo.ca/identity/identities_and_access/activation.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huronu.ca/wp-content/uploads/First-Year-Course-Registration-Guide.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student.uwo.ca/psp/heprdweb/?cmd=login&amp;languageCd=ENG&amp;" TargetMode="External"/><Relationship Id="rId4" Type="http://schemas.openxmlformats.org/officeDocument/2006/relationships/hyperlink" Target="https://draftmyschedule.uwo.ca/login.cf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student.uwo.ca/psp/heprdweb/?cmd=login&amp;languageCd=ENG&amp;" TargetMode="External"/><Relationship Id="rId7"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www.youtube.com/watch?app=desktop&amp;v=Cj-wK8sAKw4&amp;feature=youtu.be" TargetMode="External"/><Relationship Id="rId4" Type="http://schemas.openxmlformats.org/officeDocument/2006/relationships/hyperlink" Target="https://draftmyschedule.uwo.ca/login.cf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blurry image of a building&#10;&#10;Description automatically generated">
            <a:extLst>
              <a:ext uri="{FF2B5EF4-FFF2-40B4-BE49-F238E27FC236}">
                <a16:creationId xmlns:a16="http://schemas.microsoft.com/office/drawing/2014/main" id="{06AB597D-3E96-B743-9F6D-D8D0A66FC1EC}"/>
              </a:ext>
            </a:extLst>
          </p:cNvPr>
          <p:cNvPicPr>
            <a:picLocks noChangeAspect="1"/>
          </p:cNvPicPr>
          <p:nvPr/>
        </p:nvPicPr>
        <p:blipFill>
          <a:blip r:embed="rId2"/>
          <a:stretch>
            <a:fillRect/>
          </a:stretch>
        </p:blipFill>
        <p:spPr>
          <a:xfrm>
            <a:off x="0" y="0"/>
            <a:ext cx="12192000" cy="6858000"/>
          </a:xfrm>
          <a:prstGeom prst="rect">
            <a:avLst/>
          </a:prstGeom>
        </p:spPr>
      </p:pic>
      <p:sp>
        <p:nvSpPr>
          <p:cNvPr id="16" name="Title 1">
            <a:extLst>
              <a:ext uri="{FF2B5EF4-FFF2-40B4-BE49-F238E27FC236}">
                <a16:creationId xmlns:a16="http://schemas.microsoft.com/office/drawing/2014/main" id="{E9CF420C-411D-B672-0A9D-0F1169DC9B36}"/>
              </a:ext>
            </a:extLst>
          </p:cNvPr>
          <p:cNvSpPr>
            <a:spLocks noGrp="1"/>
          </p:cNvSpPr>
          <p:nvPr>
            <p:ph type="ctrTitle"/>
          </p:nvPr>
        </p:nvSpPr>
        <p:spPr>
          <a:xfrm>
            <a:off x="2611303" y="2576849"/>
            <a:ext cx="6957623" cy="852151"/>
          </a:xfrm>
        </p:spPr>
        <p:txBody>
          <a:bodyPr>
            <a:normAutofit fontScale="90000"/>
          </a:bodyPr>
          <a:lstStyle/>
          <a:p>
            <a:r>
              <a:rPr lang="en-US" sz="5000" b="1" dirty="0">
                <a:solidFill>
                  <a:schemeClr val="bg1"/>
                </a:solidFill>
                <a:latin typeface="Arial" panose="020B0604020202020204" pitchFamily="34" charset="0"/>
                <a:cs typeface="Arial" panose="020B0604020202020204" pitchFamily="34" charset="0"/>
              </a:rPr>
              <a:t>WELCOME TO YOUR INTRODUCTION TO COURSE REGISTRATION</a:t>
            </a:r>
          </a:p>
        </p:txBody>
      </p:sp>
      <p:sp>
        <p:nvSpPr>
          <p:cNvPr id="17" name="Subtitle 2">
            <a:extLst>
              <a:ext uri="{FF2B5EF4-FFF2-40B4-BE49-F238E27FC236}">
                <a16:creationId xmlns:a16="http://schemas.microsoft.com/office/drawing/2014/main" id="{2CB90422-BD50-CFCA-EBF9-996D186D7221}"/>
              </a:ext>
            </a:extLst>
          </p:cNvPr>
          <p:cNvSpPr>
            <a:spLocks noGrp="1"/>
          </p:cNvSpPr>
          <p:nvPr>
            <p:ph type="subTitle" idx="1"/>
          </p:nvPr>
        </p:nvSpPr>
        <p:spPr>
          <a:xfrm>
            <a:off x="4039466" y="3453681"/>
            <a:ext cx="4101296" cy="544077"/>
          </a:xfrm>
        </p:spPr>
        <p:txBody>
          <a:bodyPr/>
          <a:lstStyle/>
          <a:p>
            <a:r>
              <a:rPr lang="en-US" dirty="0">
                <a:solidFill>
                  <a:schemeClr val="bg1"/>
                </a:solidFill>
                <a:latin typeface="Arial" panose="020B0604020202020204" pitchFamily="34" charset="0"/>
                <a:cs typeface="Arial" panose="020B0604020202020204" pitchFamily="34" charset="0"/>
              </a:rPr>
              <a:t>Jennifer Morocco, Registrar</a:t>
            </a:r>
          </a:p>
        </p:txBody>
      </p:sp>
      <p:pic>
        <p:nvPicPr>
          <p:cNvPr id="19" name="Picture 18" descr="A white shield with black border&#10;&#10;Description automatically generated">
            <a:extLst>
              <a:ext uri="{FF2B5EF4-FFF2-40B4-BE49-F238E27FC236}">
                <a16:creationId xmlns:a16="http://schemas.microsoft.com/office/drawing/2014/main" id="{E35C3399-D1E3-4930-DAD3-7F0DFD0E37A1}"/>
              </a:ext>
            </a:extLst>
          </p:cNvPr>
          <p:cNvPicPr>
            <a:picLocks noChangeAspect="1"/>
          </p:cNvPicPr>
          <p:nvPr/>
        </p:nvPicPr>
        <p:blipFill rotWithShape="1">
          <a:blip r:embed="rId3"/>
          <a:srcRect b="60027"/>
          <a:stretch/>
        </p:blipFill>
        <p:spPr>
          <a:xfrm>
            <a:off x="4190961" y="5105243"/>
            <a:ext cx="3566077" cy="1784064"/>
          </a:xfrm>
          <a:prstGeom prst="rect">
            <a:avLst/>
          </a:prstGeom>
        </p:spPr>
      </p:pic>
      <p:pic>
        <p:nvPicPr>
          <p:cNvPr id="5" name="Picture 4">
            <a:extLst>
              <a:ext uri="{FF2B5EF4-FFF2-40B4-BE49-F238E27FC236}">
                <a16:creationId xmlns:a16="http://schemas.microsoft.com/office/drawing/2014/main" id="{9030DA83-F37F-7630-6EEE-091027D01AA9}"/>
              </a:ext>
            </a:extLst>
          </p:cNvPr>
          <p:cNvPicPr>
            <a:picLocks noChangeAspect="1"/>
          </p:cNvPicPr>
          <p:nvPr/>
        </p:nvPicPr>
        <p:blipFill>
          <a:blip r:embed="rId4"/>
          <a:stretch>
            <a:fillRect/>
          </a:stretch>
        </p:blipFill>
        <p:spPr>
          <a:xfrm>
            <a:off x="4516734" y="5605129"/>
            <a:ext cx="2908557" cy="914118"/>
          </a:xfrm>
          <a:prstGeom prst="rect">
            <a:avLst/>
          </a:prstGeom>
        </p:spPr>
      </p:pic>
    </p:spTree>
    <p:extLst>
      <p:ext uri="{BB962C8B-B14F-4D97-AF65-F5344CB8AC3E}">
        <p14:creationId xmlns:p14="http://schemas.microsoft.com/office/powerpoint/2010/main" val="542413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wo women sitting at a table&#10;&#10;Description automatically generated">
            <a:extLst>
              <a:ext uri="{FF2B5EF4-FFF2-40B4-BE49-F238E27FC236}">
                <a16:creationId xmlns:a16="http://schemas.microsoft.com/office/drawing/2014/main" id="{0FA95BFB-2E83-F9BC-044B-3328C38A54D6}"/>
              </a:ext>
            </a:extLst>
          </p:cNvPr>
          <p:cNvPicPr>
            <a:picLocks noChangeAspect="1"/>
          </p:cNvPicPr>
          <p:nvPr/>
        </p:nvPicPr>
        <p:blipFill>
          <a:blip r:embed="rId2"/>
          <a:stretch>
            <a:fillRect/>
          </a:stretch>
        </p:blipFill>
        <p:spPr>
          <a:xfrm>
            <a:off x="7335870" y="0"/>
            <a:ext cx="4864100" cy="6858000"/>
          </a:xfrm>
          <a:prstGeom prst="rect">
            <a:avLst/>
          </a:prstGeom>
        </p:spPr>
      </p:pic>
      <p:pic>
        <p:nvPicPr>
          <p:cNvPr id="5" name="Picture 4" descr="A close up of a necklace&#10;&#10;Description automatically generated">
            <a:extLst>
              <a:ext uri="{FF2B5EF4-FFF2-40B4-BE49-F238E27FC236}">
                <a16:creationId xmlns:a16="http://schemas.microsoft.com/office/drawing/2014/main" id="{9FF11C40-8D36-1D27-165D-5C2B1D02CB8E}"/>
              </a:ext>
            </a:extLst>
          </p:cNvPr>
          <p:cNvPicPr>
            <a:picLocks noGrp="1" noRot="1" noChangeAspect="1" noMove="1" noResize="1" noEditPoints="1" noAdjustHandles="1" noChangeArrowheads="1" noChangeShapeType="1" noCrop="1"/>
          </p:cNvPicPr>
          <p:nvPr/>
        </p:nvPicPr>
        <p:blipFill rotWithShape="1">
          <a:blip r:embed="rId3">
            <a:alphaModFix amt="50000"/>
          </a:blip>
          <a:srcRect l="12972" t="29178" r="617" b="3636"/>
          <a:stretch/>
        </p:blipFill>
        <p:spPr>
          <a:xfrm>
            <a:off x="-125495" y="0"/>
            <a:ext cx="6715252" cy="6756944"/>
          </a:xfrm>
          <a:prstGeom prst="rect">
            <a:avLst/>
          </a:prstGeom>
          <a:effectLst/>
        </p:spPr>
      </p:pic>
      <p:sp>
        <p:nvSpPr>
          <p:cNvPr id="18" name="Content Placeholder 2">
            <a:extLst>
              <a:ext uri="{FF2B5EF4-FFF2-40B4-BE49-F238E27FC236}">
                <a16:creationId xmlns:a16="http://schemas.microsoft.com/office/drawing/2014/main" id="{A3CA9E4F-F5AF-0C44-807E-CB0E6D7652EE}"/>
              </a:ext>
            </a:extLst>
          </p:cNvPr>
          <p:cNvSpPr>
            <a:spLocks noGrp="1"/>
          </p:cNvSpPr>
          <p:nvPr>
            <p:ph idx="1"/>
          </p:nvPr>
        </p:nvSpPr>
        <p:spPr>
          <a:xfrm>
            <a:off x="320040" y="493358"/>
            <a:ext cx="6647688" cy="5194628"/>
          </a:xfrm>
        </p:spPr>
        <p:txBody>
          <a:bodyPr>
            <a:noAutofit/>
          </a:bodyPr>
          <a:lstStyle/>
          <a:p>
            <a:pPr marL="0" indent="0">
              <a:buNone/>
            </a:pPr>
            <a:endParaRPr lang="en-US" sz="2000" b="1" cap="all" dirty="0">
              <a:solidFill>
                <a:schemeClr val="bg2">
                  <a:lumMod val="25000"/>
                </a:schemeClr>
              </a:solidFill>
            </a:endParaRPr>
          </a:p>
          <a:p>
            <a:pPr marL="0" indent="0" algn="ctr">
              <a:buNone/>
            </a:pPr>
            <a:r>
              <a:rPr lang="en-US" b="1" cap="all" dirty="0">
                <a:solidFill>
                  <a:schemeClr val="bg2">
                    <a:lumMod val="25000"/>
                  </a:schemeClr>
                </a:solidFill>
              </a:rPr>
              <a:t>First Year Course Registration 2026</a:t>
            </a:r>
          </a:p>
          <a:p>
            <a:pPr marL="0" indent="0" algn="ctr">
              <a:buNone/>
            </a:pPr>
            <a:endParaRPr lang="en-US" sz="800" b="1" cap="all" dirty="0">
              <a:solidFill>
                <a:schemeClr val="bg2">
                  <a:lumMod val="25000"/>
                </a:schemeClr>
              </a:solidFill>
            </a:endParaRPr>
          </a:p>
          <a:p>
            <a:pPr marL="0" indent="0" algn="ctr">
              <a:buNone/>
            </a:pPr>
            <a:r>
              <a:rPr lang="en-US" sz="2000" b="1" dirty="0">
                <a:solidFill>
                  <a:schemeClr val="bg2">
                    <a:lumMod val="25000"/>
                  </a:schemeClr>
                </a:solidFill>
                <a:latin typeface="Arial" panose="020B0604020202020204" pitchFamily="34" charset="0"/>
                <a:cs typeface="Arial" panose="020B0604020202020204" pitchFamily="34" charset="0"/>
              </a:rPr>
              <a:t>Congratulations, we are so glad that you have chosen Huron and look forward to welcoming you to campus in September!</a:t>
            </a:r>
          </a:p>
          <a:p>
            <a:pPr marL="0" indent="0" algn="ctr">
              <a:buNone/>
            </a:pPr>
            <a:endParaRPr lang="en-US" sz="800" dirty="0">
              <a:solidFill>
                <a:schemeClr val="bg2">
                  <a:lumMod val="25000"/>
                </a:schemeClr>
              </a:solidFill>
              <a:latin typeface="Arial" panose="020B0604020202020204" pitchFamily="34" charset="0"/>
              <a:cs typeface="Arial" panose="020B0604020202020204" pitchFamily="34" charset="0"/>
            </a:endParaRPr>
          </a:p>
          <a:p>
            <a:pPr marL="0" indent="0" algn="ctr">
              <a:buNone/>
            </a:pPr>
            <a:r>
              <a:rPr lang="en-US" sz="2000" dirty="0">
                <a:solidFill>
                  <a:schemeClr val="bg2">
                    <a:lumMod val="25000"/>
                  </a:schemeClr>
                </a:solidFill>
                <a:latin typeface="Arial" panose="020B0604020202020204" pitchFamily="34" charset="0"/>
                <a:cs typeface="Arial" panose="020B0604020202020204" pitchFamily="34" charset="0"/>
              </a:rPr>
              <a:t>Year 1 students and incoming transfer students will receive an enrolment appointment. An enrolment appointment marks the date/time that Student Center, which is the system you will log into, to complete your registration in courses.</a:t>
            </a:r>
            <a:endParaRPr lang="en-US" sz="800" dirty="0">
              <a:solidFill>
                <a:schemeClr val="bg2">
                  <a:lumMod val="25000"/>
                </a:schemeClr>
              </a:solidFill>
              <a:latin typeface="Arial" panose="020B0604020202020204" pitchFamily="34" charset="0"/>
              <a:cs typeface="Arial" panose="020B0604020202020204" pitchFamily="34" charset="0"/>
            </a:endParaRPr>
          </a:p>
          <a:p>
            <a:pPr marL="0" indent="0" algn="ctr">
              <a:buNone/>
            </a:pPr>
            <a:r>
              <a:rPr lang="en-US" sz="2000" dirty="0">
                <a:solidFill>
                  <a:schemeClr val="bg2">
                    <a:lumMod val="25000"/>
                  </a:schemeClr>
                </a:solidFill>
                <a:latin typeface="Arial" panose="020B0604020202020204" pitchFamily="34" charset="0"/>
                <a:cs typeface="Arial" panose="020B0604020202020204" pitchFamily="34" charset="0"/>
              </a:rPr>
              <a:t>Your enrolment appointment is assigned between               June 22nd and June 26</a:t>
            </a:r>
            <a:r>
              <a:rPr lang="en-US" sz="2000" baseline="30000" dirty="0">
                <a:solidFill>
                  <a:schemeClr val="bg2">
                    <a:lumMod val="25000"/>
                  </a:schemeClr>
                </a:solidFill>
                <a:latin typeface="Arial" panose="020B0604020202020204" pitchFamily="34" charset="0"/>
                <a:cs typeface="Arial" panose="020B0604020202020204" pitchFamily="34" charset="0"/>
              </a:rPr>
              <a:t>th</a:t>
            </a:r>
            <a:r>
              <a:rPr lang="en-US" sz="2000" dirty="0">
                <a:solidFill>
                  <a:schemeClr val="bg2">
                    <a:lumMod val="25000"/>
                  </a:schemeClr>
                </a:solidFill>
                <a:latin typeface="Arial" panose="020B0604020202020204" pitchFamily="34" charset="0"/>
                <a:cs typeface="Arial" panose="020B0604020202020204" pitchFamily="34" charset="0"/>
              </a:rPr>
              <a:t>.</a:t>
            </a:r>
          </a:p>
          <a:p>
            <a:pPr marL="0" indent="0" algn="ctr">
              <a:buNone/>
            </a:pPr>
            <a:endParaRPr lang="en-US" sz="800" dirty="0">
              <a:solidFill>
                <a:schemeClr val="bg2">
                  <a:lumMod val="25000"/>
                </a:schemeClr>
              </a:solidFill>
              <a:latin typeface="Arial" panose="020B0604020202020204" pitchFamily="34" charset="0"/>
              <a:cs typeface="Arial" panose="020B0604020202020204" pitchFamily="34" charset="0"/>
            </a:endParaRPr>
          </a:p>
          <a:p>
            <a:pPr marL="0" indent="0" algn="ctr">
              <a:buNone/>
            </a:pPr>
            <a:r>
              <a:rPr lang="en-US" sz="2000" dirty="0">
                <a:solidFill>
                  <a:schemeClr val="bg2">
                    <a:lumMod val="25000"/>
                  </a:schemeClr>
                </a:solidFill>
                <a:latin typeface="Arial" panose="020B0604020202020204" pitchFamily="34" charset="0"/>
                <a:cs typeface="Arial" panose="020B0604020202020204" pitchFamily="34" charset="0"/>
              </a:rPr>
              <a:t>Students can make changes to course registration up until September 17, 2026 for any fall term course that is worth 0.5 credits or 1.0 credit full year course</a:t>
            </a:r>
          </a:p>
          <a:p>
            <a:pPr marL="0" indent="0">
              <a:buNone/>
            </a:pPr>
            <a:endParaRPr lang="en-US" sz="1800" b="1" dirty="0">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21A01686-251C-5C42-A63D-E448FA197186}"/>
              </a:ext>
            </a:extLst>
          </p:cNvPr>
          <p:cNvSpPr txBox="1">
            <a:spLocks/>
          </p:cNvSpPr>
          <p:nvPr/>
        </p:nvSpPr>
        <p:spPr>
          <a:xfrm>
            <a:off x="515126" y="778381"/>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C6A0FB6A-E58D-FD16-2312-092704038343}"/>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Tree>
    <p:extLst>
      <p:ext uri="{BB962C8B-B14F-4D97-AF65-F5344CB8AC3E}">
        <p14:creationId xmlns:p14="http://schemas.microsoft.com/office/powerpoint/2010/main" val="3276478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E672F-0C80-8236-FFA3-E2F64E850736}"/>
            </a:ext>
          </a:extLst>
        </p:cNvPr>
        <p:cNvGrpSpPr/>
        <p:nvPr/>
      </p:nvGrpSpPr>
      <p:grpSpPr>
        <a:xfrm>
          <a:off x="0" y="0"/>
          <a:ext cx="0" cy="0"/>
          <a:chOff x="0" y="0"/>
          <a:chExt cx="0" cy="0"/>
        </a:xfrm>
      </p:grpSpPr>
      <p:pic>
        <p:nvPicPr>
          <p:cNvPr id="6" name="Picture 5" descr="A blurry image of a building&#10;&#10;Description automatically generated">
            <a:extLst>
              <a:ext uri="{FF2B5EF4-FFF2-40B4-BE49-F238E27FC236}">
                <a16:creationId xmlns:a16="http://schemas.microsoft.com/office/drawing/2014/main" id="{80B5D468-AAAE-2C4B-8CF7-F64861559E45}"/>
              </a:ext>
            </a:extLst>
          </p:cNvPr>
          <p:cNvPicPr>
            <a:picLocks noChangeAspect="1"/>
          </p:cNvPicPr>
          <p:nvPr/>
        </p:nvPicPr>
        <p:blipFill>
          <a:blip r:embed="rId2">
            <a:alphaModFix amt="15000"/>
          </a:blip>
          <a:stretch>
            <a:fillRect/>
          </a:stretch>
        </p:blipFill>
        <p:spPr>
          <a:xfrm>
            <a:off x="0" y="-1393976"/>
            <a:ext cx="12390066" cy="8251976"/>
          </a:xfrm>
          <a:prstGeom prst="rect">
            <a:avLst/>
          </a:prstGeom>
        </p:spPr>
      </p:pic>
      <p:sp>
        <p:nvSpPr>
          <p:cNvPr id="2" name="Rectangle 1">
            <a:extLst>
              <a:ext uri="{FF2B5EF4-FFF2-40B4-BE49-F238E27FC236}">
                <a16:creationId xmlns:a16="http://schemas.microsoft.com/office/drawing/2014/main" id="{326E2476-837B-7BD1-90E5-5D195CA762B4}"/>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10" name="Content Placeholder 2">
            <a:extLst>
              <a:ext uri="{FF2B5EF4-FFF2-40B4-BE49-F238E27FC236}">
                <a16:creationId xmlns:a16="http://schemas.microsoft.com/office/drawing/2014/main" id="{F6825A59-B218-71F2-B802-4F3F12DAF599}"/>
              </a:ext>
            </a:extLst>
          </p:cNvPr>
          <p:cNvSpPr txBox="1">
            <a:spLocks/>
          </p:cNvSpPr>
          <p:nvPr/>
        </p:nvSpPr>
        <p:spPr>
          <a:xfrm>
            <a:off x="8795143" y="2785970"/>
            <a:ext cx="2910058" cy="1783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CA" sz="2000" dirty="0"/>
          </a:p>
        </p:txBody>
      </p:sp>
      <p:sp>
        <p:nvSpPr>
          <p:cNvPr id="14" name="Title 1">
            <a:extLst>
              <a:ext uri="{FF2B5EF4-FFF2-40B4-BE49-F238E27FC236}">
                <a16:creationId xmlns:a16="http://schemas.microsoft.com/office/drawing/2014/main" id="{DF2A9C73-FC21-B804-6618-CA0C756ACE91}"/>
              </a:ext>
            </a:extLst>
          </p:cNvPr>
          <p:cNvSpPr txBox="1">
            <a:spLocks/>
          </p:cNvSpPr>
          <p:nvPr/>
        </p:nvSpPr>
        <p:spPr>
          <a:xfrm>
            <a:off x="798590" y="1321974"/>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A90783B-79B2-5C03-FB29-88B964C79FFF}"/>
              </a:ext>
            </a:extLst>
          </p:cNvPr>
          <p:cNvSpPr txBox="1"/>
          <p:nvPr/>
        </p:nvSpPr>
        <p:spPr>
          <a:xfrm>
            <a:off x="89652" y="528896"/>
            <a:ext cx="11887200" cy="4955203"/>
          </a:xfrm>
          <a:prstGeom prst="rect">
            <a:avLst/>
          </a:prstGeom>
          <a:noFill/>
        </p:spPr>
        <p:txBody>
          <a:bodyPr wrap="square">
            <a:spAutoFit/>
          </a:bodyPr>
          <a:lstStyle/>
          <a:p>
            <a:pPr algn="ctr"/>
            <a:endParaRPr lang="en-US" sz="800" b="1" dirty="0">
              <a:solidFill>
                <a:srgbClr val="E31838"/>
              </a:solidFill>
              <a:latin typeface="Arial" panose="020B0604020202020204" pitchFamily="34" charset="0"/>
              <a:cs typeface="Arial" panose="020B0604020202020204" pitchFamily="34" charset="0"/>
            </a:endParaRPr>
          </a:p>
          <a:p>
            <a:pPr algn="ctr"/>
            <a:r>
              <a:rPr lang="en-US" sz="2400" b="1" dirty="0">
                <a:solidFill>
                  <a:srgbClr val="E31838"/>
                </a:solidFill>
                <a:latin typeface="Arial" panose="020B0604020202020204" pitchFamily="34" charset="0"/>
                <a:cs typeface="Arial" panose="020B0604020202020204" pitchFamily="34" charset="0"/>
              </a:rPr>
              <a:t>WHAT IS AN ENROLMENT APPOINTMENT?</a:t>
            </a:r>
          </a:p>
          <a:p>
            <a:pPr algn="ctr"/>
            <a:endParaRPr lang="en-US" sz="800" b="1" dirty="0">
              <a:solidFill>
                <a:srgbClr val="E31838"/>
              </a:solidFill>
              <a:latin typeface="Arial" panose="020B0604020202020204" pitchFamily="34" charset="0"/>
              <a:cs typeface="Arial" panose="020B0604020202020204" pitchFamily="34" charset="0"/>
            </a:endParaRPr>
          </a:p>
          <a:p>
            <a:pPr algn="ctr"/>
            <a:r>
              <a:rPr lang="en-US" dirty="0">
                <a:solidFill>
                  <a:schemeClr val="bg2">
                    <a:lumMod val="25000"/>
                  </a:schemeClr>
                </a:solidFill>
                <a:latin typeface="Arial" panose="020B0604020202020204" pitchFamily="34" charset="0"/>
                <a:cs typeface="Arial" panose="020B0604020202020204" pitchFamily="34" charset="0"/>
              </a:rPr>
              <a:t>An enrolment appointment marks the date/time that Student Center will allow you to register in your courses.</a:t>
            </a:r>
          </a:p>
          <a:p>
            <a:pPr algn="ctr"/>
            <a:endParaRPr lang="en-US" sz="800" dirty="0">
              <a:latin typeface="Arial" panose="020B0604020202020204" pitchFamily="34" charset="0"/>
              <a:cs typeface="Arial" panose="020B0604020202020204" pitchFamily="34" charset="0"/>
            </a:endParaRPr>
          </a:p>
          <a:p>
            <a:pPr algn="ctr"/>
            <a:endParaRPr lang="en-US" sz="800" b="1" dirty="0">
              <a:solidFill>
                <a:srgbClr val="E31838"/>
              </a:solidFill>
              <a:latin typeface="Arial" panose="020B0604020202020204" pitchFamily="34" charset="0"/>
              <a:cs typeface="Arial" panose="020B0604020202020204" pitchFamily="34" charset="0"/>
            </a:endParaRPr>
          </a:p>
          <a:p>
            <a:pPr algn="ctr"/>
            <a:r>
              <a:rPr lang="en-US" sz="2400" b="1" dirty="0">
                <a:solidFill>
                  <a:srgbClr val="E31838"/>
                </a:solidFill>
                <a:latin typeface="Arial" panose="020B0604020202020204" pitchFamily="34" charset="0"/>
                <a:cs typeface="Arial" panose="020B0604020202020204" pitchFamily="34" charset="0"/>
              </a:rPr>
              <a:t>HOW DO I KNOW WHEN MY ENROLMENT APPOINTMENT WILL OCCUR?</a:t>
            </a:r>
          </a:p>
          <a:p>
            <a:pPr algn="ctr"/>
            <a:endParaRPr lang="en-US" sz="800" b="1" dirty="0">
              <a:solidFill>
                <a:srgbClr val="E31838"/>
              </a:solidFill>
              <a:latin typeface="Arial" panose="020B0604020202020204" pitchFamily="34" charset="0"/>
              <a:cs typeface="Arial" panose="020B0604020202020204" pitchFamily="34" charset="0"/>
            </a:endParaRPr>
          </a:p>
          <a:p>
            <a:pPr algn="ctr"/>
            <a:r>
              <a:rPr lang="en-US" dirty="0">
                <a:solidFill>
                  <a:schemeClr val="bg2">
                    <a:lumMod val="25000"/>
                  </a:schemeClr>
                </a:solidFill>
                <a:latin typeface="Arial" panose="020B0604020202020204" pitchFamily="34" charset="0"/>
                <a:cs typeface="Arial" panose="020B0604020202020204" pitchFamily="34" charset="0"/>
              </a:rPr>
              <a:t>Your enrolment appointment is randomly assigned to you the Friday preceding the first-year course registration window, which is June 22nd- June 26th. Once your enrolment appointment has been reached, you will be able to begin the course registration process. To find out when your enrolment appointment will occur log into </a:t>
            </a:r>
            <a:r>
              <a:rPr lang="en-US" dirty="0">
                <a:latin typeface="Arial" panose="020B0604020202020204" pitchFamily="34" charset="0"/>
                <a:cs typeface="Arial" panose="020B0604020202020204" pitchFamily="34" charset="0"/>
                <a:hlinkClick r:id="rId3"/>
              </a:rPr>
              <a:t>Student Center</a:t>
            </a:r>
            <a:r>
              <a:rPr lang="en-US" dirty="0">
                <a:latin typeface="Arial" panose="020B0604020202020204" pitchFamily="34" charset="0"/>
                <a:cs typeface="Arial" panose="020B0604020202020204" pitchFamily="34" charset="0"/>
              </a:rPr>
              <a:t>. </a:t>
            </a:r>
            <a:r>
              <a:rPr lang="en-US" dirty="0">
                <a:solidFill>
                  <a:schemeClr val="bg2">
                    <a:lumMod val="25000"/>
                  </a:schemeClr>
                </a:solidFill>
                <a:latin typeface="Arial" panose="020B0604020202020204" pitchFamily="34" charset="0"/>
                <a:cs typeface="Arial" panose="020B0604020202020204" pitchFamily="34" charset="0"/>
              </a:rPr>
              <a:t>Click on the Academics tile &gt; Course Registration tile &gt; Enrolment Appointments tile (see diagram below for further details).</a:t>
            </a:r>
          </a:p>
          <a:p>
            <a:endParaRPr lang="en-US" dirty="0"/>
          </a:p>
          <a:p>
            <a:endParaRPr lang="en-US" dirty="0"/>
          </a:p>
          <a:p>
            <a:endParaRPr lang="en-US" sz="3600" b="1" dirty="0">
              <a:solidFill>
                <a:srgbClr val="E31838"/>
              </a:solidFill>
              <a:latin typeface="Arial" panose="020B0604020202020204" pitchFamily="34" charset="0"/>
              <a:cs typeface="Arial" panose="020B0604020202020204" pitchFamily="34" charset="0"/>
            </a:endParaRPr>
          </a:p>
          <a:p>
            <a:endParaRPr lang="en-US" sz="3600" b="1" dirty="0">
              <a:solidFill>
                <a:srgbClr val="E31838"/>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691333A6-0C2A-491C-FBB7-0859CB98880F}"/>
              </a:ext>
            </a:extLst>
          </p:cNvPr>
          <p:cNvPicPr>
            <a:picLocks noChangeAspect="1"/>
          </p:cNvPicPr>
          <p:nvPr/>
        </p:nvPicPr>
        <p:blipFill>
          <a:blip r:embed="rId4"/>
          <a:stretch>
            <a:fillRect/>
          </a:stretch>
        </p:blipFill>
        <p:spPr>
          <a:xfrm>
            <a:off x="3567444" y="3677761"/>
            <a:ext cx="4956048" cy="3099816"/>
          </a:xfrm>
          <a:prstGeom prst="rect">
            <a:avLst/>
          </a:prstGeom>
        </p:spPr>
      </p:pic>
    </p:spTree>
    <p:extLst>
      <p:ext uri="{BB962C8B-B14F-4D97-AF65-F5344CB8AC3E}">
        <p14:creationId xmlns:p14="http://schemas.microsoft.com/office/powerpoint/2010/main" val="1041448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necklace&#10;&#10;Description automatically generated">
            <a:extLst>
              <a:ext uri="{FF2B5EF4-FFF2-40B4-BE49-F238E27FC236}">
                <a16:creationId xmlns:a16="http://schemas.microsoft.com/office/drawing/2014/main" id="{9FF11C40-8D36-1D27-165D-5C2B1D02CB8E}"/>
              </a:ext>
            </a:extLst>
          </p:cNvPr>
          <p:cNvPicPr>
            <a:picLocks noGrp="1" noRot="1" noChangeAspect="1" noMove="1" noResize="1" noEditPoints="1" noAdjustHandles="1" noChangeArrowheads="1" noChangeShapeType="1" noCrop="1"/>
          </p:cNvPicPr>
          <p:nvPr/>
        </p:nvPicPr>
        <p:blipFill rotWithShape="1">
          <a:blip r:embed="rId2">
            <a:alphaModFix amt="50000"/>
          </a:blip>
          <a:srcRect l="12972" t="29178" r="617" b="3636"/>
          <a:stretch/>
        </p:blipFill>
        <p:spPr>
          <a:xfrm>
            <a:off x="-125495" y="0"/>
            <a:ext cx="6715252" cy="6756944"/>
          </a:xfrm>
          <a:prstGeom prst="rect">
            <a:avLst/>
          </a:prstGeom>
          <a:effectLst/>
        </p:spPr>
      </p:pic>
      <p:pic>
        <p:nvPicPr>
          <p:cNvPr id="7" name="Picture 6" descr="A building with a steeple and grass&#10;&#10;Description automatically generated">
            <a:extLst>
              <a:ext uri="{FF2B5EF4-FFF2-40B4-BE49-F238E27FC236}">
                <a16:creationId xmlns:a16="http://schemas.microsoft.com/office/drawing/2014/main" id="{51F8B2FF-AC31-A06B-42F5-D4E8FAD28A71}"/>
              </a:ext>
            </a:extLst>
          </p:cNvPr>
          <p:cNvPicPr>
            <a:picLocks noChangeAspect="1"/>
          </p:cNvPicPr>
          <p:nvPr/>
        </p:nvPicPr>
        <p:blipFill>
          <a:blip r:embed="rId3"/>
          <a:stretch>
            <a:fillRect/>
          </a:stretch>
        </p:blipFill>
        <p:spPr>
          <a:xfrm>
            <a:off x="-1" y="2"/>
            <a:ext cx="12192001" cy="2571182"/>
          </a:xfrm>
          <a:prstGeom prst="rect">
            <a:avLst/>
          </a:prstGeom>
        </p:spPr>
      </p:pic>
      <p:sp>
        <p:nvSpPr>
          <p:cNvPr id="21" name="Title 1">
            <a:extLst>
              <a:ext uri="{FF2B5EF4-FFF2-40B4-BE49-F238E27FC236}">
                <a16:creationId xmlns:a16="http://schemas.microsoft.com/office/drawing/2014/main" id="{21A01686-251C-5C42-A63D-E448FA197186}"/>
              </a:ext>
            </a:extLst>
          </p:cNvPr>
          <p:cNvSpPr txBox="1">
            <a:spLocks/>
          </p:cNvSpPr>
          <p:nvPr/>
        </p:nvSpPr>
        <p:spPr>
          <a:xfrm>
            <a:off x="462692" y="3048854"/>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C6A0FB6A-E58D-FD16-2312-092704038343}"/>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6" name="Content Placeholder 2">
            <a:extLst>
              <a:ext uri="{FF2B5EF4-FFF2-40B4-BE49-F238E27FC236}">
                <a16:creationId xmlns:a16="http://schemas.microsoft.com/office/drawing/2014/main" id="{18866D2B-9517-CC93-84EF-79B5CA77EDC7}"/>
              </a:ext>
            </a:extLst>
          </p:cNvPr>
          <p:cNvSpPr txBox="1">
            <a:spLocks/>
          </p:cNvSpPr>
          <p:nvPr/>
        </p:nvSpPr>
        <p:spPr>
          <a:xfrm>
            <a:off x="873883" y="3584448"/>
            <a:ext cx="10457732" cy="30941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endParaRPr lang="en-US" sz="2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E6090AA-9AF6-D0FF-E713-AA9D3BDFA613}"/>
              </a:ext>
            </a:extLst>
          </p:cNvPr>
          <p:cNvSpPr txBox="1"/>
          <p:nvPr/>
        </p:nvSpPr>
        <p:spPr>
          <a:xfrm>
            <a:off x="349758" y="2672239"/>
            <a:ext cx="11619738" cy="3447098"/>
          </a:xfrm>
          <a:prstGeom prst="rect">
            <a:avLst/>
          </a:prstGeom>
          <a:noFill/>
        </p:spPr>
        <p:txBody>
          <a:bodyPr wrap="square">
            <a:spAutoFit/>
          </a:bodyPr>
          <a:lstStyle/>
          <a:p>
            <a:pPr algn="ctr"/>
            <a:r>
              <a:rPr lang="en-US" sz="2400" b="1" dirty="0">
                <a:solidFill>
                  <a:srgbClr val="E31838"/>
                </a:solidFill>
                <a:latin typeface="Arial" panose="020B0604020202020204" pitchFamily="34" charset="0"/>
                <a:cs typeface="Arial" panose="020B0604020202020204" pitchFamily="34" charset="0"/>
              </a:rPr>
              <a:t>I HAVE SO MANY QUESTIONS AND DON’T KNOW WHERE TO START! </a:t>
            </a:r>
          </a:p>
          <a:p>
            <a:pPr algn="ctr"/>
            <a:r>
              <a:rPr lang="en-US" sz="2400" b="1" dirty="0">
                <a:solidFill>
                  <a:srgbClr val="E31838"/>
                </a:solidFill>
                <a:latin typeface="Arial" panose="020B0604020202020204" pitchFamily="34" charset="0"/>
                <a:cs typeface="Arial" panose="020B0604020202020204" pitchFamily="34" charset="0"/>
              </a:rPr>
              <a:t>IS THERE SUPPORT AVAILABLE TO ME?</a:t>
            </a:r>
          </a:p>
          <a:p>
            <a:pPr algn="ctr"/>
            <a:endParaRPr lang="en-US" sz="800" b="1" dirty="0">
              <a:solidFill>
                <a:srgbClr val="E31838"/>
              </a:solidFill>
              <a:latin typeface="Arial" panose="020B0604020202020204" pitchFamily="34" charset="0"/>
              <a:cs typeface="Arial" panose="020B0604020202020204" pitchFamily="34" charset="0"/>
            </a:endParaRPr>
          </a:p>
          <a:p>
            <a:pPr lvl="0" algn="ctr">
              <a:defRPr/>
            </a:pPr>
            <a:r>
              <a:rPr lang="en-US" sz="1600" dirty="0">
                <a:solidFill>
                  <a:srgbClr val="E7E6E6">
                    <a:lumMod val="25000"/>
                  </a:srgbClr>
                </a:solidFill>
                <a:latin typeface="Arial" panose="020B0604020202020204" pitchFamily="34" charset="0"/>
                <a:cs typeface="Arial" panose="020B0604020202020204" pitchFamily="34" charset="0"/>
              </a:rPr>
              <a:t>We recommend all incoming students attend a course registration session, hosted by our Academic Advising team! </a:t>
            </a:r>
          </a:p>
          <a:p>
            <a:pPr lvl="0" algn="ctr">
              <a:defRPr/>
            </a:pPr>
            <a:endParaRPr lang="en-US" sz="1600" dirty="0">
              <a:solidFill>
                <a:srgbClr val="E7E6E6">
                  <a:lumMod val="25000"/>
                </a:srgbClr>
              </a:solidFill>
              <a:latin typeface="Arial" panose="020B0604020202020204" pitchFamily="34" charset="0"/>
              <a:cs typeface="Arial" panose="020B0604020202020204" pitchFamily="34" charset="0"/>
            </a:endParaRPr>
          </a:p>
          <a:p>
            <a:pPr lvl="0" algn="ctr">
              <a:defRPr/>
            </a:pPr>
            <a:r>
              <a:rPr lang="en-US" sz="1600" dirty="0">
                <a:solidFill>
                  <a:srgbClr val="E7E6E6">
                    <a:lumMod val="25000"/>
                  </a:srgbClr>
                </a:solidFill>
                <a:latin typeface="Arial" panose="020B0604020202020204" pitchFamily="34" charset="0"/>
                <a:cs typeface="Arial" panose="020B0604020202020204" pitchFamily="34" charset="0"/>
              </a:rPr>
              <a:t>Our course registration session provides all the information you need to navigate course selection, academic polices and processes, program requirements and resources. Academic Advisors will guide you through the process and help answer all the questions you have about course registration.</a:t>
            </a:r>
          </a:p>
          <a:p>
            <a:pPr lvl="0" algn="ctr">
              <a:defRPr/>
            </a:pPr>
            <a:endParaRPr lang="en-US" sz="1600" dirty="0">
              <a:solidFill>
                <a:srgbClr val="E7E6E6">
                  <a:lumMod val="25000"/>
                </a:srgbClr>
              </a:solidFill>
              <a:latin typeface="Arial" panose="020B0604020202020204" pitchFamily="34" charset="0"/>
              <a:cs typeface="Arial" panose="020B0604020202020204" pitchFamily="34" charset="0"/>
            </a:endParaRPr>
          </a:p>
          <a:p>
            <a:pPr lvl="0" algn="ctr">
              <a:defRPr/>
            </a:pPr>
            <a:r>
              <a:rPr lang="en-US" sz="1600" dirty="0">
                <a:solidFill>
                  <a:srgbClr val="E7E6E6">
                    <a:lumMod val="25000"/>
                  </a:srgbClr>
                </a:solidFill>
                <a:latin typeface="Arial" panose="020B0604020202020204" pitchFamily="34" charset="0"/>
                <a:cs typeface="Arial" panose="020B0604020202020204" pitchFamily="34" charset="0"/>
              </a:rPr>
              <a:t>We offer course registration sessions in-person or virtually over zoom. You are welcome to join as many course registration sessions as you wish! Please see the Huron Course Registration page for further information about our sessions.</a:t>
            </a:r>
          </a:p>
          <a:p>
            <a:pPr lvl="0">
              <a:defRPr/>
            </a:pPr>
            <a:endParaRPr lang="en-US" sz="1600" dirty="0">
              <a:solidFill>
                <a:srgbClr val="E7E6E6">
                  <a:lumMod val="25000"/>
                </a:srgbClr>
              </a:solidFill>
              <a:latin typeface="Arial" panose="020B0604020202020204" pitchFamily="34" charset="0"/>
              <a:cs typeface="Arial" panose="020B0604020202020204" pitchFamily="34" charset="0"/>
            </a:endParaRPr>
          </a:p>
          <a:p>
            <a:endParaRPr lang="en-US" b="1" dirty="0">
              <a:solidFill>
                <a:srgbClr val="E31838"/>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8881E08-54E6-F43C-2468-98F47824FD96}"/>
              </a:ext>
            </a:extLst>
          </p:cNvPr>
          <p:cNvPicPr>
            <a:picLocks noChangeAspect="1"/>
          </p:cNvPicPr>
          <p:nvPr/>
        </p:nvPicPr>
        <p:blipFill>
          <a:blip r:embed="rId4"/>
          <a:stretch>
            <a:fillRect/>
          </a:stretch>
        </p:blipFill>
        <p:spPr>
          <a:xfrm>
            <a:off x="5323021" y="5565485"/>
            <a:ext cx="1420461" cy="1272147"/>
          </a:xfrm>
          <a:prstGeom prst="rect">
            <a:avLst/>
          </a:prstGeom>
        </p:spPr>
      </p:pic>
      <p:sp>
        <p:nvSpPr>
          <p:cNvPr id="8" name="TextBox 7">
            <a:extLst>
              <a:ext uri="{FF2B5EF4-FFF2-40B4-BE49-F238E27FC236}">
                <a16:creationId xmlns:a16="http://schemas.microsoft.com/office/drawing/2014/main" id="{7FE0483B-E85C-35B0-3D08-D7DF7BDCC745}"/>
              </a:ext>
            </a:extLst>
          </p:cNvPr>
          <p:cNvSpPr txBox="1"/>
          <p:nvPr/>
        </p:nvSpPr>
        <p:spPr>
          <a:xfrm>
            <a:off x="6589757" y="5953536"/>
            <a:ext cx="4715843" cy="369332"/>
          </a:xfrm>
          <a:prstGeom prst="rect">
            <a:avLst/>
          </a:prstGeom>
          <a:noFill/>
        </p:spPr>
        <p:txBody>
          <a:bodyPr wrap="none" rtlCol="0">
            <a:spAutoFit/>
          </a:bodyPr>
          <a:lstStyle/>
          <a:p>
            <a:r>
              <a:rPr lang="en-US" dirty="0">
                <a:solidFill>
                  <a:srgbClr val="E31838"/>
                </a:solidFill>
              </a:rPr>
              <a:t>QR code link to Huron Course Registration page!</a:t>
            </a:r>
          </a:p>
        </p:txBody>
      </p:sp>
    </p:spTree>
    <p:extLst>
      <p:ext uri="{BB962C8B-B14F-4D97-AF65-F5344CB8AC3E}">
        <p14:creationId xmlns:p14="http://schemas.microsoft.com/office/powerpoint/2010/main" val="708416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rry image of a building&#10;&#10;Description automatically generated">
            <a:extLst>
              <a:ext uri="{FF2B5EF4-FFF2-40B4-BE49-F238E27FC236}">
                <a16:creationId xmlns:a16="http://schemas.microsoft.com/office/drawing/2014/main" id="{F617FC0D-1899-5761-C7C3-7F8361682D02}"/>
              </a:ext>
            </a:extLst>
          </p:cNvPr>
          <p:cNvPicPr>
            <a:picLocks noChangeAspect="1"/>
          </p:cNvPicPr>
          <p:nvPr/>
        </p:nvPicPr>
        <p:blipFill>
          <a:blip r:embed="rId2">
            <a:alphaModFix amt="15000"/>
          </a:blip>
          <a:stretch>
            <a:fillRect/>
          </a:stretch>
        </p:blipFill>
        <p:spPr>
          <a:xfrm>
            <a:off x="-99033" y="-1393976"/>
            <a:ext cx="12390066" cy="8251976"/>
          </a:xfrm>
          <a:prstGeom prst="rect">
            <a:avLst/>
          </a:prstGeom>
        </p:spPr>
      </p:pic>
      <p:sp>
        <p:nvSpPr>
          <p:cNvPr id="2" name="Rectangle 1">
            <a:extLst>
              <a:ext uri="{FF2B5EF4-FFF2-40B4-BE49-F238E27FC236}">
                <a16:creationId xmlns:a16="http://schemas.microsoft.com/office/drawing/2014/main" id="{C6A0FB6A-E58D-FD16-2312-092704038343}"/>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10" name="Content Placeholder 2">
            <a:extLst>
              <a:ext uri="{FF2B5EF4-FFF2-40B4-BE49-F238E27FC236}">
                <a16:creationId xmlns:a16="http://schemas.microsoft.com/office/drawing/2014/main" id="{06BAE150-0B42-B1C0-7A6D-6A63530F6935}"/>
              </a:ext>
            </a:extLst>
          </p:cNvPr>
          <p:cNvSpPr txBox="1">
            <a:spLocks/>
          </p:cNvSpPr>
          <p:nvPr/>
        </p:nvSpPr>
        <p:spPr>
          <a:xfrm>
            <a:off x="8795143" y="2785970"/>
            <a:ext cx="2910058" cy="1783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CA" sz="2000" dirty="0"/>
          </a:p>
        </p:txBody>
      </p:sp>
      <p:sp>
        <p:nvSpPr>
          <p:cNvPr id="14" name="Title 1">
            <a:extLst>
              <a:ext uri="{FF2B5EF4-FFF2-40B4-BE49-F238E27FC236}">
                <a16:creationId xmlns:a16="http://schemas.microsoft.com/office/drawing/2014/main" id="{7A90FF60-142A-1CC0-76AF-9E1D44C4AB69}"/>
              </a:ext>
            </a:extLst>
          </p:cNvPr>
          <p:cNvSpPr txBox="1">
            <a:spLocks/>
          </p:cNvSpPr>
          <p:nvPr/>
        </p:nvSpPr>
        <p:spPr>
          <a:xfrm>
            <a:off x="798590" y="1321974"/>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695658E-2E21-7B60-E635-25721AB9AF90}"/>
              </a:ext>
            </a:extLst>
          </p:cNvPr>
          <p:cNvSpPr txBox="1"/>
          <p:nvPr/>
        </p:nvSpPr>
        <p:spPr>
          <a:xfrm>
            <a:off x="147828" y="784015"/>
            <a:ext cx="11896344" cy="627864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E31838"/>
                </a:solidFill>
                <a:latin typeface="Arial" panose="020B0604020202020204" pitchFamily="34" charset="0"/>
                <a:cs typeface="Arial" panose="020B0604020202020204" pitchFamily="34" charset="0"/>
              </a:rPr>
              <a:t>I AM EAGER TO GET STARTED AND MY ENROLMENT APPOINTMENT WILL BEGIN BEFORE I CAN ATTEND A COURSE REGISTRATION SESSION,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E31838"/>
                </a:solidFill>
                <a:latin typeface="Arial" panose="020B0604020202020204" pitchFamily="34" charset="0"/>
                <a:cs typeface="Arial" panose="020B0604020202020204" pitchFamily="34" charset="0"/>
              </a:rPr>
              <a:t>WHAT SHOULD I DO?</a:t>
            </a:r>
            <a:endParaRPr kumimoji="0" lang="en-US" sz="2400" b="1" i="0" u="none" strike="noStrike" kern="1200" cap="none" spc="0" normalizeH="0" baseline="0" noProof="0" dirty="0">
              <a:ln>
                <a:noFill/>
              </a:ln>
              <a:solidFill>
                <a:srgbClr val="E3183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E31838"/>
              </a:solidFill>
              <a:effectLst/>
              <a:uLnTx/>
              <a:uFillTx/>
              <a:latin typeface="Arial" panose="020B0604020202020204" pitchFamily="34" charset="0"/>
              <a:ea typeface="+mn-ea"/>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You are welcome to review the resources located on our Course Registration webpage, which includes our Course Registration session recordings (FASS and MOS recordings are available) and our First-Year Course Registration Guide.</a:t>
            </a:r>
          </a:p>
          <a:p>
            <a:endParaRPr lang="en-US" dirty="0">
              <a:solidFill>
                <a:schemeClr val="bg2">
                  <a:lumMod val="25000"/>
                </a:schemeClr>
              </a:solidFill>
              <a:latin typeface="Arial" panose="020B0604020202020204" pitchFamily="34" charset="0"/>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You can begin drafting your schedule. The Draft My Schedule Tool allows you to draft/build your schedule, save and modify your drafted schedule. Please note you must also finalize your course registration in the Student Center when your enrolment appointment is reached.</a:t>
            </a:r>
          </a:p>
          <a:p>
            <a:endParaRPr lang="en-US" dirty="0">
              <a:solidFill>
                <a:schemeClr val="bg2">
                  <a:lumMod val="25000"/>
                </a:schemeClr>
              </a:solidFill>
              <a:latin typeface="Arial" panose="020B0604020202020204" pitchFamily="34" charset="0"/>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You are welcome to register in your courses once your enrolment appointment is reached. Once you have attended a course registration session, or watched a recording of the course registration session, and registered in your courses, please reach out to </a:t>
            </a:r>
            <a:r>
              <a:rPr lang="en-US" dirty="0">
                <a:latin typeface="Arial" panose="020B0604020202020204" pitchFamily="34" charset="0"/>
                <a:cs typeface="Arial" panose="020B0604020202020204" pitchFamily="34" charset="0"/>
                <a:hlinkClick r:id="rId3"/>
              </a:rPr>
              <a:t>academic.advising@huron.uwo.ca</a:t>
            </a:r>
            <a:r>
              <a:rPr lang="en-US" dirty="0">
                <a:latin typeface="Arial" panose="020B0604020202020204" pitchFamily="34" charset="0"/>
                <a:cs typeface="Arial" panose="020B0604020202020204" pitchFamily="34" charset="0"/>
              </a:rPr>
              <a:t> </a:t>
            </a:r>
            <a:r>
              <a:rPr lang="en-US" dirty="0">
                <a:solidFill>
                  <a:schemeClr val="bg2">
                    <a:lumMod val="25000"/>
                  </a:schemeClr>
                </a:solidFill>
                <a:latin typeface="Arial" panose="020B0604020202020204" pitchFamily="34" charset="0"/>
                <a:cs typeface="Arial" panose="020B0604020202020204" pitchFamily="34" charset="0"/>
              </a:rPr>
              <a:t>We will connect you with your Academic Advisor. Your Academic Advisor will review your course selection and ensure you have chosen courses correctly for your desired program!</a:t>
            </a:r>
          </a:p>
          <a:p>
            <a:endParaRPr lang="en-US" dirty="0">
              <a:solidFill>
                <a:schemeClr val="bg2">
                  <a:lumMod val="2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2">
                    <a:lumMod val="25000"/>
                  </a:schemeClr>
                </a:solidFill>
                <a:latin typeface="Arial" panose="020B0604020202020204" pitchFamily="34" charset="0"/>
                <a:cs typeface="Arial" panose="020B0604020202020204" pitchFamily="34" charset="0"/>
              </a:rPr>
              <a:t>Reminder: Students can make changes to their course registration up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2">
                    <a:lumMod val="25000"/>
                  </a:schemeClr>
                </a:solidFill>
                <a:latin typeface="Arial" panose="020B0604020202020204" pitchFamily="34" charset="0"/>
                <a:cs typeface="Arial" panose="020B0604020202020204" pitchFamily="34" charset="0"/>
              </a:rPr>
              <a:t>until the deadline which is September 17, 2026 for any fall term course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2">
                    <a:lumMod val="25000"/>
                  </a:schemeClr>
                </a:solidFill>
                <a:latin typeface="Arial" panose="020B0604020202020204" pitchFamily="34" charset="0"/>
                <a:cs typeface="Arial" panose="020B0604020202020204" pitchFamily="34" charset="0"/>
              </a:rPr>
              <a:t>that is worth 0.5 credits or 1.0 credit full year course.</a:t>
            </a:r>
          </a:p>
          <a:p>
            <a:pPr lvl="0">
              <a:defRPr/>
            </a:pPr>
            <a:endParaRPr kumimoji="0" lang="en-US" sz="800" b="1" i="0" u="none" strike="noStrike" kern="1200" cap="none" spc="0" normalizeH="0" baseline="0" noProof="0" dirty="0">
              <a:ln>
                <a:noFill/>
              </a:ln>
              <a:solidFill>
                <a:srgbClr val="E31838"/>
              </a:solidFill>
              <a:effectLst/>
              <a:uLnTx/>
              <a:uFillTx/>
              <a:latin typeface="Arial" panose="020B0604020202020204" pitchFamily="34" charset="0"/>
              <a:ea typeface="+mn-ea"/>
              <a:cs typeface="Arial" panose="020B0604020202020204" pitchFamily="34" charset="0"/>
            </a:endParaRPr>
          </a:p>
          <a:p>
            <a:pPr lvl="0">
              <a:defRPr/>
            </a:pPr>
            <a:endParaRPr kumimoji="0" lang="en-US" sz="800" b="1" i="0" u="none" strike="noStrike" kern="1200" cap="none" spc="0" normalizeH="0" baseline="0" noProof="0" dirty="0">
              <a:ln>
                <a:noFill/>
              </a:ln>
              <a:solidFill>
                <a:srgbClr val="E31838"/>
              </a:solidFill>
              <a:effectLst/>
              <a:uLnTx/>
              <a:uFillTx/>
              <a:latin typeface="Arial" panose="020B0604020202020204" pitchFamily="34" charset="0"/>
              <a:ea typeface="+mn-ea"/>
              <a:cs typeface="Arial" panose="020B0604020202020204" pitchFamily="34" charset="0"/>
            </a:endParaRPr>
          </a:p>
        </p:txBody>
      </p:sp>
      <p:pic>
        <p:nvPicPr>
          <p:cNvPr id="18" name="Picture 17">
            <a:extLst>
              <a:ext uri="{FF2B5EF4-FFF2-40B4-BE49-F238E27FC236}">
                <a16:creationId xmlns:a16="http://schemas.microsoft.com/office/drawing/2014/main" id="{B53E3FA2-3D93-9021-9A75-0EB8E32E24E7}"/>
              </a:ext>
            </a:extLst>
          </p:cNvPr>
          <p:cNvPicPr>
            <a:picLocks noChangeAspect="1"/>
          </p:cNvPicPr>
          <p:nvPr/>
        </p:nvPicPr>
        <p:blipFill>
          <a:blip r:embed="rId4"/>
          <a:stretch>
            <a:fillRect/>
          </a:stretch>
        </p:blipFill>
        <p:spPr>
          <a:xfrm>
            <a:off x="7469749" y="5427654"/>
            <a:ext cx="1420461" cy="1353400"/>
          </a:xfrm>
          <a:prstGeom prst="rect">
            <a:avLst/>
          </a:prstGeom>
        </p:spPr>
      </p:pic>
      <p:sp>
        <p:nvSpPr>
          <p:cNvPr id="3" name="TextBox 2">
            <a:extLst>
              <a:ext uri="{FF2B5EF4-FFF2-40B4-BE49-F238E27FC236}">
                <a16:creationId xmlns:a16="http://schemas.microsoft.com/office/drawing/2014/main" id="{C5ECCDE9-1573-7645-C330-E0C319D1AAF1}"/>
              </a:ext>
            </a:extLst>
          </p:cNvPr>
          <p:cNvSpPr txBox="1"/>
          <p:nvPr/>
        </p:nvSpPr>
        <p:spPr>
          <a:xfrm>
            <a:off x="8890210" y="5427654"/>
            <a:ext cx="2978517" cy="646331"/>
          </a:xfrm>
          <a:prstGeom prst="rect">
            <a:avLst/>
          </a:prstGeom>
          <a:noFill/>
        </p:spPr>
        <p:txBody>
          <a:bodyPr wrap="square" rtlCol="0">
            <a:spAutoFit/>
          </a:bodyPr>
          <a:lstStyle/>
          <a:p>
            <a:r>
              <a:rPr lang="en-US" dirty="0">
                <a:solidFill>
                  <a:srgbClr val="E31838"/>
                </a:solidFill>
              </a:rPr>
              <a:t>QR code link to Huron Course Registration page!</a:t>
            </a:r>
            <a:endParaRPr lang="en-US" dirty="0"/>
          </a:p>
        </p:txBody>
      </p:sp>
    </p:spTree>
    <p:extLst>
      <p:ext uri="{BB962C8B-B14F-4D97-AF65-F5344CB8AC3E}">
        <p14:creationId xmlns:p14="http://schemas.microsoft.com/office/powerpoint/2010/main" val="3979132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66E35-B7AA-9001-0F72-14678CE728A6}"/>
            </a:ext>
          </a:extLst>
        </p:cNvPr>
        <p:cNvGrpSpPr/>
        <p:nvPr/>
      </p:nvGrpSpPr>
      <p:grpSpPr>
        <a:xfrm>
          <a:off x="0" y="0"/>
          <a:ext cx="0" cy="0"/>
          <a:chOff x="0" y="0"/>
          <a:chExt cx="0" cy="0"/>
        </a:xfrm>
      </p:grpSpPr>
      <p:pic>
        <p:nvPicPr>
          <p:cNvPr id="6" name="Picture 5" descr="A blurry image of a building&#10;&#10;Description automatically generated">
            <a:extLst>
              <a:ext uri="{FF2B5EF4-FFF2-40B4-BE49-F238E27FC236}">
                <a16:creationId xmlns:a16="http://schemas.microsoft.com/office/drawing/2014/main" id="{DAC7DB67-40DE-74BF-65BE-DCBEFB16D070}"/>
              </a:ext>
            </a:extLst>
          </p:cNvPr>
          <p:cNvPicPr>
            <a:picLocks noChangeAspect="1"/>
          </p:cNvPicPr>
          <p:nvPr/>
        </p:nvPicPr>
        <p:blipFill>
          <a:blip r:embed="rId2">
            <a:alphaModFix amt="15000"/>
          </a:blip>
          <a:stretch>
            <a:fillRect/>
          </a:stretch>
        </p:blipFill>
        <p:spPr>
          <a:xfrm>
            <a:off x="0" y="-1393976"/>
            <a:ext cx="12390066" cy="8251976"/>
          </a:xfrm>
          <a:prstGeom prst="rect">
            <a:avLst/>
          </a:prstGeom>
        </p:spPr>
      </p:pic>
      <p:sp>
        <p:nvSpPr>
          <p:cNvPr id="2" name="Rectangle 1">
            <a:extLst>
              <a:ext uri="{FF2B5EF4-FFF2-40B4-BE49-F238E27FC236}">
                <a16:creationId xmlns:a16="http://schemas.microsoft.com/office/drawing/2014/main" id="{52DD057D-20E2-583D-1F01-77ACE5CE57B8}"/>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10" name="Content Placeholder 2">
            <a:extLst>
              <a:ext uri="{FF2B5EF4-FFF2-40B4-BE49-F238E27FC236}">
                <a16:creationId xmlns:a16="http://schemas.microsoft.com/office/drawing/2014/main" id="{BEE27C30-0016-C975-A685-CDF6ACD61C7D}"/>
              </a:ext>
            </a:extLst>
          </p:cNvPr>
          <p:cNvSpPr txBox="1">
            <a:spLocks/>
          </p:cNvSpPr>
          <p:nvPr/>
        </p:nvSpPr>
        <p:spPr>
          <a:xfrm>
            <a:off x="8795143" y="2785970"/>
            <a:ext cx="2910058" cy="1783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CA" sz="2000" dirty="0"/>
          </a:p>
        </p:txBody>
      </p:sp>
      <p:sp>
        <p:nvSpPr>
          <p:cNvPr id="14" name="Title 1">
            <a:extLst>
              <a:ext uri="{FF2B5EF4-FFF2-40B4-BE49-F238E27FC236}">
                <a16:creationId xmlns:a16="http://schemas.microsoft.com/office/drawing/2014/main" id="{AF2BBD13-4482-5C73-A746-CDC96595C92B}"/>
              </a:ext>
            </a:extLst>
          </p:cNvPr>
          <p:cNvSpPr txBox="1">
            <a:spLocks/>
          </p:cNvSpPr>
          <p:nvPr/>
        </p:nvSpPr>
        <p:spPr>
          <a:xfrm>
            <a:off x="798590" y="1321974"/>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F483AA6-5C1C-77EA-CA3C-8F952E988DA7}"/>
              </a:ext>
            </a:extLst>
          </p:cNvPr>
          <p:cNvSpPr txBox="1"/>
          <p:nvPr/>
        </p:nvSpPr>
        <p:spPr>
          <a:xfrm>
            <a:off x="89652" y="528896"/>
            <a:ext cx="11887200" cy="6771084"/>
          </a:xfrm>
          <a:prstGeom prst="rect">
            <a:avLst/>
          </a:prstGeom>
          <a:noFill/>
        </p:spPr>
        <p:txBody>
          <a:bodyPr wrap="square">
            <a:spAutoFit/>
          </a:bodyPr>
          <a:lstStyle/>
          <a:p>
            <a:pPr algn="ctr"/>
            <a:r>
              <a:rPr lang="en-US" sz="2800" b="1" cap="all" dirty="0">
                <a:solidFill>
                  <a:srgbClr val="E31838"/>
                </a:solidFill>
                <a:latin typeface="Arial" panose="020B0604020202020204" pitchFamily="34" charset="0"/>
                <a:cs typeface="Arial" panose="020B0604020202020204" pitchFamily="34" charset="0"/>
              </a:rPr>
              <a:t>Virtual Course Registration Sessions</a:t>
            </a:r>
          </a:p>
          <a:p>
            <a:pPr algn="ctr"/>
            <a:endParaRPr lang="en-US" b="1" cap="all"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Thursday June 25th, 2026 1pm</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Tuesday June 30th, 2026 9am</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Tuesday July 7th, 2026 1pm</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Tuesday July 14th, 2026 10am</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Tuesday July 21st, 2026 1pm</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Tuesday July 28th, 2026 10am</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dirty="0">
                <a:solidFill>
                  <a:schemeClr val="bg2">
                    <a:lumMod val="25000"/>
                  </a:schemeClr>
                </a:solidFill>
                <a:latin typeface="Arial" panose="020B0604020202020204" pitchFamily="34" charset="0"/>
                <a:cs typeface="Arial" panose="020B0604020202020204" pitchFamily="34" charset="0"/>
              </a:rPr>
              <a:t>Log into </a:t>
            </a:r>
            <a:r>
              <a:rPr lang="en-US" dirty="0">
                <a:latin typeface="Arial" panose="020B0604020202020204" pitchFamily="34" charset="0"/>
                <a:cs typeface="Arial" panose="020B0604020202020204" pitchFamily="34" charset="0"/>
                <a:hlinkClick r:id="rId3"/>
              </a:rPr>
              <a:t>Western Zoom</a:t>
            </a:r>
            <a:r>
              <a:rPr lang="en-US" dirty="0">
                <a:latin typeface="Arial" panose="020B0604020202020204" pitchFamily="34" charset="0"/>
                <a:cs typeface="Arial" panose="020B0604020202020204" pitchFamily="34" charset="0"/>
              </a:rPr>
              <a:t> </a:t>
            </a:r>
            <a:r>
              <a:rPr lang="en-US" dirty="0">
                <a:solidFill>
                  <a:schemeClr val="bg2">
                    <a:lumMod val="25000"/>
                  </a:schemeClr>
                </a:solidFill>
                <a:latin typeface="Arial" panose="020B0604020202020204" pitchFamily="34" charset="0"/>
                <a:cs typeface="Arial" panose="020B0604020202020204" pitchFamily="34" charset="0"/>
              </a:rPr>
              <a:t>first and then click on the link for your program:</a:t>
            </a:r>
            <a:br>
              <a:rPr lang="en-US" dirty="0">
                <a:solidFill>
                  <a:schemeClr val="bg2">
                    <a:lumMod val="25000"/>
                  </a:schemeClr>
                </a:solidFill>
                <a:latin typeface="Arial" panose="020B0604020202020204" pitchFamily="34" charset="0"/>
                <a:cs typeface="Arial" panose="020B0604020202020204" pitchFamily="34" charset="0"/>
              </a:rPr>
            </a:br>
            <a:br>
              <a:rPr lang="en-US" dirty="0">
                <a:solidFill>
                  <a:schemeClr val="bg2">
                    <a:lumMod val="25000"/>
                  </a:schemeClr>
                </a:solidFill>
                <a:latin typeface="Arial" panose="020B0604020202020204" pitchFamily="34" charset="0"/>
                <a:cs typeface="Arial" panose="020B0604020202020204" pitchFamily="34" charset="0"/>
              </a:rPr>
            </a:br>
            <a:r>
              <a:rPr lang="en-US" dirty="0">
                <a:solidFill>
                  <a:schemeClr val="bg2">
                    <a:lumMod val="25000"/>
                  </a:schemeClr>
                </a:solidFill>
                <a:latin typeface="Arial" panose="020B0604020202020204" pitchFamily="34" charset="0"/>
                <a:cs typeface="Arial" panose="020B0604020202020204" pitchFamily="34" charset="0"/>
              </a:rPr>
              <a:t>BMOS students please use BMOS zoom link: </a:t>
            </a:r>
            <a:r>
              <a:rPr lang="en-US" dirty="0">
                <a:latin typeface="Arial" panose="020B0604020202020204" pitchFamily="34" charset="0"/>
                <a:cs typeface="Arial" panose="020B0604020202020204" pitchFamily="34" charset="0"/>
                <a:hlinkClick r:id="rId4"/>
              </a:rPr>
              <a:t>Join our Cloud HD Video Meeting</a:t>
            </a:r>
            <a:br>
              <a:rPr lang="en-US" dirty="0">
                <a:latin typeface="Arial" panose="020B0604020202020204" pitchFamily="34" charset="0"/>
                <a:cs typeface="Arial" panose="020B0604020202020204" pitchFamily="34" charset="0"/>
              </a:rPr>
            </a:br>
            <a:r>
              <a:rPr lang="en-US" dirty="0">
                <a:solidFill>
                  <a:schemeClr val="bg2">
                    <a:lumMod val="25000"/>
                  </a:schemeClr>
                </a:solidFill>
                <a:latin typeface="Arial" panose="020B0604020202020204" pitchFamily="34" charset="0"/>
                <a:cs typeface="Arial" panose="020B0604020202020204" pitchFamily="34" charset="0"/>
              </a:rPr>
              <a:t>Faculty of Arts and Social Science students please use FASS zoom link: </a:t>
            </a:r>
            <a:r>
              <a:rPr lang="en-US" dirty="0">
                <a:latin typeface="Arial" panose="020B0604020202020204" pitchFamily="34" charset="0"/>
                <a:cs typeface="Arial" panose="020B0604020202020204" pitchFamily="34" charset="0"/>
                <a:hlinkClick r:id="rId5"/>
              </a:rPr>
              <a:t>Join our Cloud HD Video Meeting</a:t>
            </a:r>
            <a:endParaRPr lang="en-US" dirty="0">
              <a:latin typeface="Arial" panose="020B0604020202020204" pitchFamily="34" charset="0"/>
              <a:cs typeface="Arial" panose="020B0604020202020204" pitchFamily="34" charset="0"/>
            </a:endParaRPr>
          </a:p>
          <a:p>
            <a:pPr algn="ctr"/>
            <a:endParaRPr lang="en-US" dirty="0">
              <a:latin typeface="Arial" panose="020B0604020202020204" pitchFamily="34" charset="0"/>
              <a:cs typeface="Arial" panose="020B0604020202020204" pitchFamily="34" charset="0"/>
            </a:endParaRPr>
          </a:p>
          <a:p>
            <a:pPr algn="ctr"/>
            <a:r>
              <a:rPr lang="en-US" sz="2800" b="1" cap="all" dirty="0">
                <a:solidFill>
                  <a:srgbClr val="E31838"/>
                </a:solidFill>
                <a:latin typeface="Arial" panose="020B0604020202020204" pitchFamily="34" charset="0"/>
                <a:cs typeface="Arial" panose="020B0604020202020204" pitchFamily="34" charset="0"/>
              </a:rPr>
              <a:t>In-Person Course Registration Sessions</a:t>
            </a:r>
          </a:p>
          <a:p>
            <a:pPr algn="ctr"/>
            <a:endParaRPr lang="en-US" b="1" cap="all"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Monday June 29th, 2026 10:00am</a:t>
            </a:r>
            <a:br>
              <a:rPr lang="en-US"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Monday June 29th, 2026 1:30pm</a:t>
            </a:r>
            <a:endParaRPr lang="en-US" dirty="0">
              <a:latin typeface="Arial" panose="020B0604020202020204" pitchFamily="34" charset="0"/>
              <a:cs typeface="Arial" panose="020B0604020202020204" pitchFamily="34" charset="0"/>
            </a:endParaRPr>
          </a:p>
          <a:p>
            <a:pPr algn="ctr"/>
            <a:endParaRPr lang="en-US" dirty="0"/>
          </a:p>
          <a:p>
            <a:endParaRPr lang="en-US" sz="3600" b="1" dirty="0">
              <a:solidFill>
                <a:srgbClr val="E31838"/>
              </a:solidFill>
              <a:latin typeface="Arial" panose="020B0604020202020204" pitchFamily="34" charset="0"/>
              <a:cs typeface="Arial" panose="020B0604020202020204" pitchFamily="34" charset="0"/>
            </a:endParaRPr>
          </a:p>
          <a:p>
            <a:endParaRPr lang="en-US" sz="3600" b="1" dirty="0">
              <a:solidFill>
                <a:srgbClr val="E31838"/>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25CF1FF7-DDFD-BD83-344E-D8E1994FE463}"/>
              </a:ext>
            </a:extLst>
          </p:cNvPr>
          <p:cNvPicPr>
            <a:picLocks noChangeAspect="1"/>
          </p:cNvPicPr>
          <p:nvPr/>
        </p:nvPicPr>
        <p:blipFill>
          <a:blip r:embed="rId6"/>
          <a:stretch>
            <a:fillRect/>
          </a:stretch>
        </p:blipFill>
        <p:spPr>
          <a:xfrm>
            <a:off x="7892533" y="5286444"/>
            <a:ext cx="1420491" cy="1353429"/>
          </a:xfrm>
          <a:prstGeom prst="rect">
            <a:avLst/>
          </a:prstGeom>
        </p:spPr>
      </p:pic>
      <p:sp>
        <p:nvSpPr>
          <p:cNvPr id="3" name="TextBox 2">
            <a:extLst>
              <a:ext uri="{FF2B5EF4-FFF2-40B4-BE49-F238E27FC236}">
                <a16:creationId xmlns:a16="http://schemas.microsoft.com/office/drawing/2014/main" id="{BAEAF397-F0E0-BB0F-ACBB-C9BE5603B13E}"/>
              </a:ext>
            </a:extLst>
          </p:cNvPr>
          <p:cNvSpPr txBox="1"/>
          <p:nvPr/>
        </p:nvSpPr>
        <p:spPr>
          <a:xfrm>
            <a:off x="9313024" y="5504492"/>
            <a:ext cx="2589042" cy="646331"/>
          </a:xfrm>
          <a:prstGeom prst="rect">
            <a:avLst/>
          </a:prstGeom>
          <a:noFill/>
        </p:spPr>
        <p:txBody>
          <a:bodyPr wrap="none" rtlCol="0">
            <a:spAutoFit/>
          </a:bodyPr>
          <a:lstStyle/>
          <a:p>
            <a:r>
              <a:rPr lang="en-US" dirty="0">
                <a:solidFill>
                  <a:srgbClr val="E31838"/>
                </a:solidFill>
              </a:rPr>
              <a:t>QR code linking to Huron </a:t>
            </a:r>
          </a:p>
          <a:p>
            <a:r>
              <a:rPr lang="en-US" dirty="0">
                <a:solidFill>
                  <a:srgbClr val="E31838"/>
                </a:solidFill>
              </a:rPr>
              <a:t>Course Registration page!</a:t>
            </a:r>
            <a:endParaRPr lang="en-US" dirty="0"/>
          </a:p>
        </p:txBody>
      </p:sp>
    </p:spTree>
    <p:extLst>
      <p:ext uri="{BB962C8B-B14F-4D97-AF65-F5344CB8AC3E}">
        <p14:creationId xmlns:p14="http://schemas.microsoft.com/office/powerpoint/2010/main" val="3657333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90A55-0535-F4DC-F0A7-EDD4F9C8153C}"/>
            </a:ext>
          </a:extLst>
        </p:cNvPr>
        <p:cNvGrpSpPr/>
        <p:nvPr/>
      </p:nvGrpSpPr>
      <p:grpSpPr>
        <a:xfrm>
          <a:off x="0" y="0"/>
          <a:ext cx="0" cy="0"/>
          <a:chOff x="0" y="0"/>
          <a:chExt cx="0" cy="0"/>
        </a:xfrm>
      </p:grpSpPr>
      <p:pic>
        <p:nvPicPr>
          <p:cNvPr id="5" name="Picture 4" descr="A close up of a necklace&#10;&#10;Description automatically generated">
            <a:extLst>
              <a:ext uri="{FF2B5EF4-FFF2-40B4-BE49-F238E27FC236}">
                <a16:creationId xmlns:a16="http://schemas.microsoft.com/office/drawing/2014/main" id="{2373F189-BBBC-4655-3EE0-0436CE57B4F4}"/>
              </a:ext>
            </a:extLst>
          </p:cNvPr>
          <p:cNvPicPr>
            <a:picLocks noGrp="1" noRot="1" noChangeAspect="1" noMove="1" noResize="1" noEditPoints="1" noAdjustHandles="1" noChangeArrowheads="1" noChangeShapeType="1" noCrop="1"/>
          </p:cNvPicPr>
          <p:nvPr/>
        </p:nvPicPr>
        <p:blipFill rotWithShape="1">
          <a:blip r:embed="rId2">
            <a:alphaModFix amt="50000"/>
          </a:blip>
          <a:srcRect l="12972" t="29178" r="617" b="3636"/>
          <a:stretch/>
        </p:blipFill>
        <p:spPr>
          <a:xfrm>
            <a:off x="-125495" y="0"/>
            <a:ext cx="6715252" cy="6756944"/>
          </a:xfrm>
          <a:prstGeom prst="rect">
            <a:avLst/>
          </a:prstGeom>
          <a:effectLst/>
        </p:spPr>
      </p:pic>
      <p:pic>
        <p:nvPicPr>
          <p:cNvPr id="7" name="Picture 6" descr="A building with a steeple and grass&#10;&#10;Description automatically generated">
            <a:extLst>
              <a:ext uri="{FF2B5EF4-FFF2-40B4-BE49-F238E27FC236}">
                <a16:creationId xmlns:a16="http://schemas.microsoft.com/office/drawing/2014/main" id="{82A5D0B1-882A-4DBC-BF21-D92E14DFB3CD}"/>
              </a:ext>
            </a:extLst>
          </p:cNvPr>
          <p:cNvPicPr>
            <a:picLocks noChangeAspect="1"/>
          </p:cNvPicPr>
          <p:nvPr/>
        </p:nvPicPr>
        <p:blipFill>
          <a:blip r:embed="rId3"/>
          <a:stretch>
            <a:fillRect/>
          </a:stretch>
        </p:blipFill>
        <p:spPr>
          <a:xfrm>
            <a:off x="-1" y="1"/>
            <a:ext cx="12192001" cy="2889503"/>
          </a:xfrm>
          <a:prstGeom prst="rect">
            <a:avLst/>
          </a:prstGeom>
        </p:spPr>
      </p:pic>
      <p:sp>
        <p:nvSpPr>
          <p:cNvPr id="21" name="Title 1">
            <a:extLst>
              <a:ext uri="{FF2B5EF4-FFF2-40B4-BE49-F238E27FC236}">
                <a16:creationId xmlns:a16="http://schemas.microsoft.com/office/drawing/2014/main" id="{5477D465-1D69-4E6B-9B95-5CB7234DDB77}"/>
              </a:ext>
            </a:extLst>
          </p:cNvPr>
          <p:cNvSpPr txBox="1">
            <a:spLocks/>
          </p:cNvSpPr>
          <p:nvPr/>
        </p:nvSpPr>
        <p:spPr>
          <a:xfrm>
            <a:off x="462692" y="3048854"/>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41F8FECA-DB1E-C36F-4953-D70F8409CA5E}"/>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6" name="Content Placeholder 2">
            <a:extLst>
              <a:ext uri="{FF2B5EF4-FFF2-40B4-BE49-F238E27FC236}">
                <a16:creationId xmlns:a16="http://schemas.microsoft.com/office/drawing/2014/main" id="{F3190B13-DFBA-9A9F-E63D-A0C57291B98A}"/>
              </a:ext>
            </a:extLst>
          </p:cNvPr>
          <p:cNvSpPr txBox="1">
            <a:spLocks/>
          </p:cNvSpPr>
          <p:nvPr/>
        </p:nvSpPr>
        <p:spPr>
          <a:xfrm>
            <a:off x="873883" y="3584448"/>
            <a:ext cx="10457732" cy="30941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endParaRPr lang="en-US" sz="2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45E78308-28D8-6E3B-A875-501E00C5D1DA}"/>
              </a:ext>
            </a:extLst>
          </p:cNvPr>
          <p:cNvSpPr txBox="1"/>
          <p:nvPr/>
        </p:nvSpPr>
        <p:spPr>
          <a:xfrm>
            <a:off x="462692" y="3048854"/>
            <a:ext cx="11729308" cy="3139321"/>
          </a:xfrm>
          <a:prstGeom prst="rect">
            <a:avLst/>
          </a:prstGeom>
          <a:noFill/>
        </p:spPr>
        <p:txBody>
          <a:bodyPr wrap="square">
            <a:spAutoFit/>
          </a:bodyPr>
          <a:lstStyle/>
          <a:p>
            <a:r>
              <a:rPr lang="en-US" b="1" dirty="0">
                <a:solidFill>
                  <a:srgbClr val="E31838"/>
                </a:solidFill>
                <a:latin typeface="Arial" panose="020B0604020202020204" pitchFamily="34" charset="0"/>
                <a:cs typeface="Arial" panose="020B0604020202020204" pitchFamily="34" charset="0"/>
              </a:rPr>
              <a:t>FOLLOW THESE STEPS TO COMPLETE COURSE REGISTRATION</a:t>
            </a:r>
          </a:p>
          <a:p>
            <a:endParaRPr lang="en-US" b="1" dirty="0">
              <a:solidFill>
                <a:srgbClr val="E31838"/>
              </a:solidFill>
              <a:latin typeface="Arial" panose="020B0604020202020204" pitchFamily="34" charset="0"/>
              <a:cs typeface="Arial" panose="020B0604020202020204" pitchFamily="34" charset="0"/>
            </a:endParaRPr>
          </a:p>
          <a:p>
            <a:r>
              <a:rPr lang="en-US" b="1" dirty="0">
                <a:solidFill>
                  <a:srgbClr val="E31838"/>
                </a:solidFill>
                <a:latin typeface="Arial" panose="020B0604020202020204" pitchFamily="34" charset="0"/>
                <a:cs typeface="Arial" panose="020B0604020202020204" pitchFamily="34" charset="0"/>
              </a:rPr>
              <a:t>Step 1: Activate your Western Identity</a:t>
            </a:r>
          </a:p>
          <a:p>
            <a:endParaRPr lang="en-US" b="1" dirty="0">
              <a:solidFill>
                <a:srgbClr val="E31838"/>
              </a:solidFill>
              <a:latin typeface="Arial" panose="020B0604020202020204" pitchFamily="34" charset="0"/>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Activate your Western Identity, </a:t>
            </a:r>
            <a:r>
              <a:rPr lang="en-US" dirty="0" err="1">
                <a:solidFill>
                  <a:schemeClr val="bg2">
                    <a:lumMod val="25000"/>
                  </a:schemeClr>
                </a:solidFill>
                <a:latin typeface="Arial" panose="020B0604020202020204" pitchFamily="34" charset="0"/>
                <a:cs typeface="Arial" panose="020B0604020202020204" pitchFamily="34" charset="0"/>
              </a:rPr>
              <a:t>uwo</a:t>
            </a:r>
            <a:r>
              <a:rPr lang="en-US" dirty="0">
                <a:solidFill>
                  <a:schemeClr val="bg2">
                    <a:lumMod val="25000"/>
                  </a:schemeClr>
                </a:solidFill>
                <a:latin typeface="Arial" panose="020B0604020202020204" pitchFamily="34" charset="0"/>
                <a:cs typeface="Arial" panose="020B0604020202020204" pitchFamily="34" charset="0"/>
              </a:rPr>
              <a:t> email and download Duo (multi-factor authentication):</a:t>
            </a:r>
          </a:p>
          <a:p>
            <a:endParaRPr lang="en-US" dirty="0">
              <a:latin typeface="Arial" panose="020B0604020202020204" pitchFamily="34" charset="0"/>
              <a:cs typeface="Arial" panose="020B0604020202020204" pitchFamily="34" charset="0"/>
              <a:hlinkClick r:id="rId4"/>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hlinkClick r:id="rId4"/>
              </a:rPr>
              <a:t>Activating Your Western Identity – Western Technology Services – Western University</a:t>
            </a:r>
            <a:endParaRPr lang="en-US"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dirty="0">
                <a:solidFill>
                  <a:schemeClr val="bg2">
                    <a:lumMod val="25000"/>
                  </a:schemeClr>
                </a:solidFill>
                <a:latin typeface="Arial" panose="020B0604020202020204" pitchFamily="34" charset="0"/>
                <a:cs typeface="Arial" panose="020B0604020202020204" pitchFamily="34" charset="0"/>
              </a:rPr>
              <a:t>Download multi-factor authentication </a:t>
            </a:r>
            <a:r>
              <a:rPr lang="en-US" dirty="0">
                <a:latin typeface="Arial" panose="020B0604020202020204" pitchFamily="34" charset="0"/>
                <a:cs typeface="Arial" panose="020B0604020202020204" pitchFamily="34" charset="0"/>
                <a:hlinkClick r:id="rId5"/>
              </a:rPr>
              <a:t>Setup MFA – Western Technology Services – Western University (uwo.ca)</a:t>
            </a:r>
            <a:endParaRPr lang="en-US" dirty="0">
              <a:latin typeface="Arial" panose="020B0604020202020204" pitchFamily="34" charset="0"/>
              <a:cs typeface="Arial" panose="020B0604020202020204" pitchFamily="34" charset="0"/>
            </a:endParaRPr>
          </a:p>
          <a:p>
            <a:pPr lvl="0"/>
            <a:endParaRPr lang="en-US" dirty="0">
              <a:solidFill>
                <a:schemeClr val="bg2">
                  <a:lumMod val="25000"/>
                </a:schemeClr>
              </a:solidFill>
              <a:latin typeface="Arial" panose="020B0604020202020204" pitchFamily="34" charset="0"/>
              <a:cs typeface="Arial" panose="020B0604020202020204" pitchFamily="34" charset="0"/>
            </a:endParaRPr>
          </a:p>
          <a:p>
            <a:pPr lvl="0"/>
            <a:r>
              <a:rPr lang="en-US" dirty="0">
                <a:solidFill>
                  <a:schemeClr val="bg2">
                    <a:lumMod val="25000"/>
                  </a:schemeClr>
                </a:solidFill>
                <a:latin typeface="Arial" panose="020B0604020202020204" pitchFamily="34" charset="0"/>
                <a:cs typeface="Arial" panose="020B0604020202020204" pitchFamily="34" charset="0"/>
              </a:rPr>
              <a:t>Please note that we will use your </a:t>
            </a:r>
            <a:r>
              <a:rPr lang="en-US" dirty="0" err="1">
                <a:solidFill>
                  <a:schemeClr val="bg2">
                    <a:lumMod val="25000"/>
                  </a:schemeClr>
                </a:solidFill>
                <a:latin typeface="Arial" panose="020B0604020202020204" pitchFamily="34" charset="0"/>
                <a:cs typeface="Arial" panose="020B0604020202020204" pitchFamily="34" charset="0"/>
              </a:rPr>
              <a:t>uwo</a:t>
            </a:r>
            <a:r>
              <a:rPr lang="en-US" dirty="0">
                <a:solidFill>
                  <a:schemeClr val="bg2">
                    <a:lumMod val="25000"/>
                  </a:schemeClr>
                </a:solidFill>
                <a:latin typeface="Arial" panose="020B0604020202020204" pitchFamily="34" charset="0"/>
                <a:cs typeface="Arial" panose="020B0604020202020204" pitchFamily="34" charset="0"/>
              </a:rPr>
              <a:t> email account going forward for all communication with the University.</a:t>
            </a:r>
          </a:p>
          <a:p>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4064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5C37E-57EC-0B38-A0EF-F32689686410}"/>
            </a:ext>
          </a:extLst>
        </p:cNvPr>
        <p:cNvGrpSpPr/>
        <p:nvPr/>
      </p:nvGrpSpPr>
      <p:grpSpPr>
        <a:xfrm>
          <a:off x="0" y="0"/>
          <a:ext cx="0" cy="0"/>
          <a:chOff x="0" y="0"/>
          <a:chExt cx="0" cy="0"/>
        </a:xfrm>
      </p:grpSpPr>
      <p:pic>
        <p:nvPicPr>
          <p:cNvPr id="4" name="Picture 3" descr="Two women sitting at a table&#10;&#10;Description automatically generated">
            <a:extLst>
              <a:ext uri="{FF2B5EF4-FFF2-40B4-BE49-F238E27FC236}">
                <a16:creationId xmlns:a16="http://schemas.microsoft.com/office/drawing/2014/main" id="{99258E05-6C68-9F4A-9C95-133D84C90E55}"/>
              </a:ext>
            </a:extLst>
          </p:cNvPr>
          <p:cNvPicPr>
            <a:picLocks noChangeAspect="1"/>
          </p:cNvPicPr>
          <p:nvPr/>
        </p:nvPicPr>
        <p:blipFill>
          <a:blip r:embed="rId2"/>
          <a:stretch>
            <a:fillRect/>
          </a:stretch>
        </p:blipFill>
        <p:spPr>
          <a:xfrm>
            <a:off x="7335870" y="0"/>
            <a:ext cx="4864100" cy="6858000"/>
          </a:xfrm>
          <a:prstGeom prst="rect">
            <a:avLst/>
          </a:prstGeom>
        </p:spPr>
      </p:pic>
      <p:pic>
        <p:nvPicPr>
          <p:cNvPr id="5" name="Picture 4" descr="A close up of a necklace&#10;&#10;Description automatically generated">
            <a:extLst>
              <a:ext uri="{FF2B5EF4-FFF2-40B4-BE49-F238E27FC236}">
                <a16:creationId xmlns:a16="http://schemas.microsoft.com/office/drawing/2014/main" id="{FD21B2AC-AADC-049A-C115-A6B791F46131}"/>
              </a:ext>
            </a:extLst>
          </p:cNvPr>
          <p:cNvPicPr>
            <a:picLocks noGrp="1" noRot="1" noChangeAspect="1" noMove="1" noResize="1" noEditPoints="1" noAdjustHandles="1" noChangeArrowheads="1" noChangeShapeType="1" noCrop="1"/>
          </p:cNvPicPr>
          <p:nvPr/>
        </p:nvPicPr>
        <p:blipFill rotWithShape="1">
          <a:blip r:embed="rId3">
            <a:alphaModFix amt="50000"/>
          </a:blip>
          <a:srcRect l="12972" t="29178" r="617" b="3636"/>
          <a:stretch/>
        </p:blipFill>
        <p:spPr>
          <a:xfrm>
            <a:off x="-125495" y="0"/>
            <a:ext cx="6715252" cy="6756944"/>
          </a:xfrm>
          <a:prstGeom prst="rect">
            <a:avLst/>
          </a:prstGeom>
          <a:effectLst/>
        </p:spPr>
      </p:pic>
      <p:sp>
        <p:nvSpPr>
          <p:cNvPr id="18" name="Content Placeholder 2">
            <a:extLst>
              <a:ext uri="{FF2B5EF4-FFF2-40B4-BE49-F238E27FC236}">
                <a16:creationId xmlns:a16="http://schemas.microsoft.com/office/drawing/2014/main" id="{B20FE00D-4D4F-CFF4-C919-A9699B3DA157}"/>
              </a:ext>
            </a:extLst>
          </p:cNvPr>
          <p:cNvSpPr>
            <a:spLocks noGrp="1"/>
          </p:cNvSpPr>
          <p:nvPr>
            <p:ph idx="1"/>
          </p:nvPr>
        </p:nvSpPr>
        <p:spPr>
          <a:xfrm>
            <a:off x="320040" y="831686"/>
            <a:ext cx="6647688" cy="5194628"/>
          </a:xfrm>
        </p:spPr>
        <p:txBody>
          <a:bodyPr>
            <a:noAutofit/>
          </a:bodyPr>
          <a:lstStyle/>
          <a:p>
            <a:pPr marL="0" indent="0">
              <a:buNone/>
            </a:pPr>
            <a:endParaRPr lang="en-US" sz="2000" b="1" cap="all" dirty="0">
              <a:solidFill>
                <a:schemeClr val="bg2">
                  <a:lumMod val="25000"/>
                </a:schemeClr>
              </a:solidFill>
            </a:endParaRPr>
          </a:p>
          <a:p>
            <a:pPr marL="0" indent="0">
              <a:buNone/>
            </a:pPr>
            <a:endParaRPr lang="en-US" sz="1800" b="1" dirty="0">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9011D972-D3E3-0360-9774-BB3556EE51DA}"/>
              </a:ext>
            </a:extLst>
          </p:cNvPr>
          <p:cNvSpPr txBox="1">
            <a:spLocks/>
          </p:cNvSpPr>
          <p:nvPr/>
        </p:nvSpPr>
        <p:spPr>
          <a:xfrm>
            <a:off x="515126" y="778381"/>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90ABE518-EAE5-412A-8254-C2391689199B}"/>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8" name="TextBox 7">
            <a:extLst>
              <a:ext uri="{FF2B5EF4-FFF2-40B4-BE49-F238E27FC236}">
                <a16:creationId xmlns:a16="http://schemas.microsoft.com/office/drawing/2014/main" id="{70B94785-0CBE-78F2-16A8-B0152C515035}"/>
              </a:ext>
            </a:extLst>
          </p:cNvPr>
          <p:cNvSpPr txBox="1"/>
          <p:nvPr/>
        </p:nvSpPr>
        <p:spPr>
          <a:xfrm>
            <a:off x="515126" y="1119944"/>
            <a:ext cx="6174508" cy="3139321"/>
          </a:xfrm>
          <a:prstGeom prst="rect">
            <a:avLst/>
          </a:prstGeom>
          <a:noFill/>
        </p:spPr>
        <p:txBody>
          <a:bodyPr wrap="square">
            <a:spAutoFit/>
          </a:bodyPr>
          <a:lstStyle/>
          <a:p>
            <a:r>
              <a:rPr lang="en-US" b="1" dirty="0">
                <a:solidFill>
                  <a:srgbClr val="E31838"/>
                </a:solidFill>
                <a:latin typeface="Arial" panose="020B0604020202020204" pitchFamily="34" charset="0"/>
                <a:cs typeface="Arial" panose="020B0604020202020204" pitchFamily="34" charset="0"/>
              </a:rPr>
              <a:t>Step 2: Attend a Course Registration Session or watch the recording of our Course Registration Session</a:t>
            </a:r>
            <a:endParaRPr lang="en-US" dirty="0">
              <a:latin typeface="Arial" panose="020B0604020202020204" pitchFamily="34" charset="0"/>
              <a:cs typeface="Arial" panose="020B0604020202020204" pitchFamily="34" charset="0"/>
            </a:endParaRPr>
          </a:p>
          <a:p>
            <a:r>
              <a:rPr lang="en-US" b="1" dirty="0">
                <a:solidFill>
                  <a:srgbClr val="E31838"/>
                </a:solidFill>
                <a:latin typeface="Arial" panose="020B0604020202020204" pitchFamily="34" charset="0"/>
                <a:cs typeface="Arial" panose="020B0604020202020204" pitchFamily="34" charset="0"/>
              </a:rPr>
              <a:t>and review the Huron Course Registration Guide</a:t>
            </a:r>
          </a:p>
          <a:p>
            <a:endParaRPr lang="en-US" b="1" dirty="0">
              <a:solidFill>
                <a:srgbClr val="E31838"/>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Our</a:t>
            </a:r>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hlinkClick r:id="rId4"/>
              </a:rPr>
              <a:t>Huron Course Registration Guide</a:t>
            </a:r>
            <a:r>
              <a:rPr lang="en-US" dirty="0">
                <a:latin typeface="Arial" panose="020B0604020202020204" pitchFamily="34" charset="0"/>
                <a:cs typeface="Arial" panose="020B0604020202020204" pitchFamily="34" charset="0"/>
              </a:rPr>
              <a:t> </a:t>
            </a:r>
            <a:r>
              <a:rPr lang="en-US" dirty="0">
                <a:solidFill>
                  <a:schemeClr val="bg2">
                    <a:lumMod val="25000"/>
                  </a:schemeClr>
                </a:solidFill>
                <a:latin typeface="Arial" panose="020B0604020202020204" pitchFamily="34" charset="0"/>
                <a:cs typeface="Arial" panose="020B0604020202020204" pitchFamily="34" charset="0"/>
              </a:rPr>
              <a:t>has been developed by Academic Advising to help you navigate course registration and is a valuable resource for students to better understand their course registration process. </a:t>
            </a:r>
          </a:p>
          <a:p>
            <a:endParaRPr lang="en-US" dirty="0"/>
          </a:p>
          <a:p>
            <a:endParaRPr lang="en-US" dirty="0"/>
          </a:p>
        </p:txBody>
      </p:sp>
      <p:pic>
        <p:nvPicPr>
          <p:cNvPr id="10" name="Picture 9">
            <a:extLst>
              <a:ext uri="{FF2B5EF4-FFF2-40B4-BE49-F238E27FC236}">
                <a16:creationId xmlns:a16="http://schemas.microsoft.com/office/drawing/2014/main" id="{02C2245B-F321-74F6-1336-EB4969E815AE}"/>
              </a:ext>
            </a:extLst>
          </p:cNvPr>
          <p:cNvPicPr>
            <a:picLocks noChangeAspect="1"/>
          </p:cNvPicPr>
          <p:nvPr/>
        </p:nvPicPr>
        <p:blipFill>
          <a:blip r:embed="rId5"/>
          <a:stretch>
            <a:fillRect/>
          </a:stretch>
        </p:blipFill>
        <p:spPr>
          <a:xfrm>
            <a:off x="596462" y="4361486"/>
            <a:ext cx="1420491" cy="1353429"/>
          </a:xfrm>
          <a:prstGeom prst="rect">
            <a:avLst/>
          </a:prstGeom>
        </p:spPr>
      </p:pic>
      <p:sp>
        <p:nvSpPr>
          <p:cNvPr id="12" name="TextBox 11">
            <a:extLst>
              <a:ext uri="{FF2B5EF4-FFF2-40B4-BE49-F238E27FC236}">
                <a16:creationId xmlns:a16="http://schemas.microsoft.com/office/drawing/2014/main" id="{3F308F4D-2A68-DD2B-BDD2-5D61F654DBBE}"/>
              </a:ext>
            </a:extLst>
          </p:cNvPr>
          <p:cNvSpPr txBox="1"/>
          <p:nvPr/>
        </p:nvSpPr>
        <p:spPr>
          <a:xfrm>
            <a:off x="1880984" y="4887778"/>
            <a:ext cx="617450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31838"/>
                </a:solidFill>
                <a:effectLst/>
                <a:uLnTx/>
                <a:uFillTx/>
                <a:latin typeface="Arial" panose="020B0604020202020204" pitchFamily="34" charset="0"/>
                <a:cs typeface="Arial" panose="020B0604020202020204" pitchFamily="34" charset="0"/>
              </a:rPr>
              <a:t>QR code linking to Huron Course Registration page!</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2043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E8EC3-A818-8169-1CFB-C882F46A3F2C}"/>
            </a:ext>
          </a:extLst>
        </p:cNvPr>
        <p:cNvGrpSpPr/>
        <p:nvPr/>
      </p:nvGrpSpPr>
      <p:grpSpPr>
        <a:xfrm>
          <a:off x="0" y="0"/>
          <a:ext cx="0" cy="0"/>
          <a:chOff x="0" y="0"/>
          <a:chExt cx="0" cy="0"/>
        </a:xfrm>
      </p:grpSpPr>
      <p:pic>
        <p:nvPicPr>
          <p:cNvPr id="6" name="Picture 5" descr="A blurry image of a building&#10;&#10;Description automatically generated">
            <a:extLst>
              <a:ext uri="{FF2B5EF4-FFF2-40B4-BE49-F238E27FC236}">
                <a16:creationId xmlns:a16="http://schemas.microsoft.com/office/drawing/2014/main" id="{98B7AF2A-B972-C99C-C4EC-C6F88ED8E34F}"/>
              </a:ext>
            </a:extLst>
          </p:cNvPr>
          <p:cNvPicPr>
            <a:picLocks noChangeAspect="1"/>
          </p:cNvPicPr>
          <p:nvPr/>
        </p:nvPicPr>
        <p:blipFill>
          <a:blip r:embed="rId2">
            <a:alphaModFix amt="15000"/>
          </a:blip>
          <a:stretch>
            <a:fillRect/>
          </a:stretch>
        </p:blipFill>
        <p:spPr>
          <a:xfrm>
            <a:off x="-99033" y="-1393976"/>
            <a:ext cx="12390066" cy="8251976"/>
          </a:xfrm>
          <a:prstGeom prst="rect">
            <a:avLst/>
          </a:prstGeom>
        </p:spPr>
      </p:pic>
      <p:sp>
        <p:nvSpPr>
          <p:cNvPr id="2" name="Rectangle 1">
            <a:extLst>
              <a:ext uri="{FF2B5EF4-FFF2-40B4-BE49-F238E27FC236}">
                <a16:creationId xmlns:a16="http://schemas.microsoft.com/office/drawing/2014/main" id="{D4E9D6CA-1A40-36C1-2EF6-3DB6A7EDBE4D}"/>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10" name="Content Placeholder 2">
            <a:extLst>
              <a:ext uri="{FF2B5EF4-FFF2-40B4-BE49-F238E27FC236}">
                <a16:creationId xmlns:a16="http://schemas.microsoft.com/office/drawing/2014/main" id="{F4E1A8D9-639B-F1AB-94AC-CEDDB6ACEE86}"/>
              </a:ext>
            </a:extLst>
          </p:cNvPr>
          <p:cNvSpPr txBox="1">
            <a:spLocks/>
          </p:cNvSpPr>
          <p:nvPr/>
        </p:nvSpPr>
        <p:spPr>
          <a:xfrm>
            <a:off x="8795143" y="2785970"/>
            <a:ext cx="2910058" cy="1783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CA" sz="2000" dirty="0"/>
          </a:p>
        </p:txBody>
      </p:sp>
      <p:sp>
        <p:nvSpPr>
          <p:cNvPr id="14" name="Title 1">
            <a:extLst>
              <a:ext uri="{FF2B5EF4-FFF2-40B4-BE49-F238E27FC236}">
                <a16:creationId xmlns:a16="http://schemas.microsoft.com/office/drawing/2014/main" id="{9E46B4DD-2CCD-7CBC-9D45-22C083410E14}"/>
              </a:ext>
            </a:extLst>
          </p:cNvPr>
          <p:cNvSpPr txBox="1">
            <a:spLocks/>
          </p:cNvSpPr>
          <p:nvPr/>
        </p:nvSpPr>
        <p:spPr>
          <a:xfrm>
            <a:off x="798590" y="1321974"/>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C62C19AA-74DC-5A7D-4C90-620980782D01}"/>
              </a:ext>
            </a:extLst>
          </p:cNvPr>
          <p:cNvSpPr txBox="1"/>
          <p:nvPr/>
        </p:nvSpPr>
        <p:spPr>
          <a:xfrm>
            <a:off x="147828" y="784015"/>
            <a:ext cx="11896344" cy="338554"/>
          </a:xfrm>
          <a:prstGeom prst="rect">
            <a:avLst/>
          </a:prstGeom>
          <a:noFill/>
        </p:spPr>
        <p:txBody>
          <a:bodyPr wrap="square">
            <a:spAutoFit/>
          </a:bodyPr>
          <a:lstStyle/>
          <a:p>
            <a:pPr lvl="0">
              <a:defRPr/>
            </a:pPr>
            <a:endParaRPr kumimoji="0" lang="en-US" sz="800" b="1" i="0" u="none" strike="noStrike" kern="1200" cap="none" spc="0" normalizeH="0" baseline="0" noProof="0" dirty="0">
              <a:ln>
                <a:noFill/>
              </a:ln>
              <a:solidFill>
                <a:srgbClr val="E31838"/>
              </a:solidFill>
              <a:effectLst/>
              <a:uLnTx/>
              <a:uFillTx/>
              <a:latin typeface="Arial" panose="020B0604020202020204" pitchFamily="34" charset="0"/>
              <a:ea typeface="+mn-ea"/>
              <a:cs typeface="Arial" panose="020B0604020202020204" pitchFamily="34" charset="0"/>
            </a:endParaRPr>
          </a:p>
          <a:p>
            <a:pPr lvl="0">
              <a:defRPr/>
            </a:pPr>
            <a:endParaRPr kumimoji="0" lang="en-US" sz="800" b="1" i="0" u="none" strike="noStrike" kern="1200" cap="none" spc="0" normalizeH="0" baseline="0" noProof="0" dirty="0">
              <a:ln>
                <a:noFill/>
              </a:ln>
              <a:solidFill>
                <a:srgbClr val="E31838"/>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F787B1E2-3AD8-E18D-1B01-6CE0832F5C84}"/>
              </a:ext>
            </a:extLst>
          </p:cNvPr>
          <p:cNvSpPr txBox="1"/>
          <p:nvPr/>
        </p:nvSpPr>
        <p:spPr>
          <a:xfrm>
            <a:off x="8890210" y="5427654"/>
            <a:ext cx="2978517" cy="646331"/>
          </a:xfrm>
          <a:prstGeom prst="rect">
            <a:avLst/>
          </a:prstGeom>
          <a:noFill/>
        </p:spPr>
        <p:txBody>
          <a:bodyPr wrap="square" rtlCol="0">
            <a:spAutoFit/>
          </a:bodyPr>
          <a:lstStyle/>
          <a:p>
            <a:r>
              <a:rPr lang="en-US" dirty="0">
                <a:solidFill>
                  <a:srgbClr val="E31838"/>
                </a:solidFill>
              </a:rPr>
              <a:t>QR code linking to Western Academic Calendar</a:t>
            </a:r>
            <a:endParaRPr lang="en-US" dirty="0"/>
          </a:p>
        </p:txBody>
      </p:sp>
      <p:sp>
        <p:nvSpPr>
          <p:cNvPr id="5" name="TextBox 4">
            <a:extLst>
              <a:ext uri="{FF2B5EF4-FFF2-40B4-BE49-F238E27FC236}">
                <a16:creationId xmlns:a16="http://schemas.microsoft.com/office/drawing/2014/main" id="{05F34166-08EA-A6B7-2E51-E32B1E6FDFA2}"/>
              </a:ext>
            </a:extLst>
          </p:cNvPr>
          <p:cNvSpPr txBox="1"/>
          <p:nvPr/>
        </p:nvSpPr>
        <p:spPr>
          <a:xfrm>
            <a:off x="486799" y="1023874"/>
            <a:ext cx="10594820" cy="4801314"/>
          </a:xfrm>
          <a:prstGeom prst="rect">
            <a:avLst/>
          </a:prstGeom>
          <a:noFill/>
        </p:spPr>
        <p:txBody>
          <a:bodyPr wrap="square">
            <a:spAutoFit/>
          </a:bodyPr>
          <a:lstStyle/>
          <a:p>
            <a:r>
              <a:rPr lang="en-US" b="1" dirty="0">
                <a:solidFill>
                  <a:srgbClr val="E31838"/>
                </a:solidFill>
                <a:latin typeface="Arial" panose="020B0604020202020204" pitchFamily="34" charset="0"/>
                <a:cs typeface="Arial" panose="020B0604020202020204" pitchFamily="34" charset="0"/>
              </a:rPr>
              <a:t>Step 3: Review Western Academic Calendar</a:t>
            </a:r>
          </a:p>
          <a:p>
            <a:endParaRPr lang="en-US" b="1" dirty="0">
              <a:solidFill>
                <a:srgbClr val="E31838"/>
              </a:solidFill>
              <a:latin typeface="Arial" panose="020B0604020202020204" pitchFamily="34" charset="0"/>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Western Academic Calendar is where you will find a list of Huron programs and their admission and progression requirements. The admission requirements will outline the courses you must take in your first year and averages you must meet to be eligible for your desired path of study. Western Academic Calendar is also where you will find admission requirements for all programs/modules offered at Huron, King’s and Western- main campus.</a:t>
            </a:r>
          </a:p>
          <a:p>
            <a:endParaRPr lang="en-US" dirty="0">
              <a:solidFill>
                <a:schemeClr val="bg2">
                  <a:lumMod val="25000"/>
                </a:schemeClr>
              </a:solidFill>
              <a:latin typeface="Arial" panose="020B0604020202020204" pitchFamily="34" charset="0"/>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If you are interested in pursuing a minor at another campus, that is not offered at Huron you will wish to connect with the Faculty under which the program is housed at the other campus. Huron academic advising cannot advise for a program that is not offered at Huron.</a:t>
            </a:r>
          </a:p>
          <a:p>
            <a:endParaRPr lang="en-US" dirty="0">
              <a:solidFill>
                <a:schemeClr val="bg2">
                  <a:lumMod val="25000"/>
                </a:schemeClr>
              </a:solidFill>
              <a:latin typeface="Arial" panose="020B0604020202020204" pitchFamily="34" charset="0"/>
              <a:cs typeface="Arial" panose="020B0604020202020204" pitchFamily="34" charset="0"/>
            </a:endParaRPr>
          </a:p>
          <a:p>
            <a:endParaRPr lang="en-US" dirty="0">
              <a:solidFill>
                <a:schemeClr val="bg2">
                  <a:lumMod val="25000"/>
                </a:schemeClr>
              </a:solidFill>
              <a:latin typeface="Arial" panose="020B0604020202020204" pitchFamily="34" charset="0"/>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Western Academic Calendar is also where you will find sessional dates (important dates and deadlines) and academic policies.</a:t>
            </a:r>
            <a:endParaRPr lang="en-US" b="1" dirty="0">
              <a:solidFill>
                <a:schemeClr val="bg2">
                  <a:lumMod val="25000"/>
                </a:schemeClr>
              </a:solidFill>
              <a:latin typeface="Arial" panose="020B0604020202020204" pitchFamily="34" charset="0"/>
              <a:cs typeface="Arial" panose="020B0604020202020204" pitchFamily="34" charset="0"/>
            </a:endParaRPr>
          </a:p>
          <a:p>
            <a:endParaRPr lang="en-US" dirty="0"/>
          </a:p>
          <a:p>
            <a:endParaRPr lang="en-US" dirty="0"/>
          </a:p>
        </p:txBody>
      </p:sp>
      <p:pic>
        <p:nvPicPr>
          <p:cNvPr id="7" name="Picture 6">
            <a:extLst>
              <a:ext uri="{FF2B5EF4-FFF2-40B4-BE49-F238E27FC236}">
                <a16:creationId xmlns:a16="http://schemas.microsoft.com/office/drawing/2014/main" id="{100A4A68-D4BB-68B5-BAB1-F18A179D89D4}"/>
              </a:ext>
            </a:extLst>
          </p:cNvPr>
          <p:cNvPicPr>
            <a:picLocks noChangeAspect="1"/>
          </p:cNvPicPr>
          <p:nvPr/>
        </p:nvPicPr>
        <p:blipFill>
          <a:blip r:embed="rId3"/>
          <a:stretch>
            <a:fillRect/>
          </a:stretch>
        </p:blipFill>
        <p:spPr>
          <a:xfrm>
            <a:off x="7278844" y="5128816"/>
            <a:ext cx="1611366" cy="1438823"/>
          </a:xfrm>
          <a:prstGeom prst="rect">
            <a:avLst/>
          </a:prstGeom>
        </p:spPr>
      </p:pic>
    </p:spTree>
    <p:extLst>
      <p:ext uri="{BB962C8B-B14F-4D97-AF65-F5344CB8AC3E}">
        <p14:creationId xmlns:p14="http://schemas.microsoft.com/office/powerpoint/2010/main" val="2646057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B19E2-F420-DD31-3D86-5AF28CBB72EB}"/>
            </a:ext>
          </a:extLst>
        </p:cNvPr>
        <p:cNvGrpSpPr/>
        <p:nvPr/>
      </p:nvGrpSpPr>
      <p:grpSpPr>
        <a:xfrm>
          <a:off x="0" y="0"/>
          <a:ext cx="0" cy="0"/>
          <a:chOff x="0" y="0"/>
          <a:chExt cx="0" cy="0"/>
        </a:xfrm>
      </p:grpSpPr>
      <p:pic>
        <p:nvPicPr>
          <p:cNvPr id="5" name="Picture 4" descr="A close up of a necklace&#10;&#10;Description automatically generated">
            <a:extLst>
              <a:ext uri="{FF2B5EF4-FFF2-40B4-BE49-F238E27FC236}">
                <a16:creationId xmlns:a16="http://schemas.microsoft.com/office/drawing/2014/main" id="{97F3ED05-15D9-A748-1524-8E4C5AC01AAD}"/>
              </a:ext>
            </a:extLst>
          </p:cNvPr>
          <p:cNvPicPr>
            <a:picLocks noGrp="1" noRot="1" noChangeAspect="1" noMove="1" noResize="1" noEditPoints="1" noAdjustHandles="1" noChangeArrowheads="1" noChangeShapeType="1" noCrop="1"/>
          </p:cNvPicPr>
          <p:nvPr/>
        </p:nvPicPr>
        <p:blipFill rotWithShape="1">
          <a:blip r:embed="rId2">
            <a:alphaModFix amt="50000"/>
          </a:blip>
          <a:srcRect l="12972" t="29178" r="617" b="3636"/>
          <a:stretch/>
        </p:blipFill>
        <p:spPr>
          <a:xfrm>
            <a:off x="-125495" y="0"/>
            <a:ext cx="6715252" cy="6756944"/>
          </a:xfrm>
          <a:prstGeom prst="rect">
            <a:avLst/>
          </a:prstGeom>
          <a:effectLst/>
        </p:spPr>
      </p:pic>
      <p:pic>
        <p:nvPicPr>
          <p:cNvPr id="7" name="Picture 6" descr="A building with a steeple and grass&#10;&#10;Description automatically generated">
            <a:extLst>
              <a:ext uri="{FF2B5EF4-FFF2-40B4-BE49-F238E27FC236}">
                <a16:creationId xmlns:a16="http://schemas.microsoft.com/office/drawing/2014/main" id="{1ECFD872-43D6-B43A-F281-F132B401B58D}"/>
              </a:ext>
            </a:extLst>
          </p:cNvPr>
          <p:cNvPicPr>
            <a:picLocks noChangeAspect="1"/>
          </p:cNvPicPr>
          <p:nvPr/>
        </p:nvPicPr>
        <p:blipFill>
          <a:blip r:embed="rId3"/>
          <a:stretch>
            <a:fillRect/>
          </a:stretch>
        </p:blipFill>
        <p:spPr>
          <a:xfrm>
            <a:off x="-1" y="1"/>
            <a:ext cx="12192001" cy="2889503"/>
          </a:xfrm>
          <a:prstGeom prst="rect">
            <a:avLst/>
          </a:prstGeom>
        </p:spPr>
      </p:pic>
      <p:sp>
        <p:nvSpPr>
          <p:cNvPr id="21" name="Title 1">
            <a:extLst>
              <a:ext uri="{FF2B5EF4-FFF2-40B4-BE49-F238E27FC236}">
                <a16:creationId xmlns:a16="http://schemas.microsoft.com/office/drawing/2014/main" id="{0BB9EEA4-A035-A3AF-38C5-F1766E2DBCC3}"/>
              </a:ext>
            </a:extLst>
          </p:cNvPr>
          <p:cNvSpPr txBox="1">
            <a:spLocks/>
          </p:cNvSpPr>
          <p:nvPr/>
        </p:nvSpPr>
        <p:spPr>
          <a:xfrm>
            <a:off x="462692" y="3048854"/>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1D729CDF-3EF8-13A7-1755-E48CA5ADB264}"/>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6" name="Content Placeholder 2">
            <a:extLst>
              <a:ext uri="{FF2B5EF4-FFF2-40B4-BE49-F238E27FC236}">
                <a16:creationId xmlns:a16="http://schemas.microsoft.com/office/drawing/2014/main" id="{9CE87688-22DB-995B-0E18-3E5E9DA283B2}"/>
              </a:ext>
            </a:extLst>
          </p:cNvPr>
          <p:cNvSpPr txBox="1">
            <a:spLocks/>
          </p:cNvSpPr>
          <p:nvPr/>
        </p:nvSpPr>
        <p:spPr>
          <a:xfrm>
            <a:off x="873883" y="3584448"/>
            <a:ext cx="10457732" cy="30941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endParaRPr lang="en-US" sz="2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90D53E40-1C49-ED03-F04A-B1C74BA7FF03}"/>
              </a:ext>
            </a:extLst>
          </p:cNvPr>
          <p:cNvSpPr txBox="1"/>
          <p:nvPr/>
        </p:nvSpPr>
        <p:spPr>
          <a:xfrm>
            <a:off x="462692" y="3048854"/>
            <a:ext cx="11729308" cy="1754326"/>
          </a:xfrm>
          <a:prstGeom prst="rect">
            <a:avLst/>
          </a:prstGeom>
          <a:noFill/>
        </p:spPr>
        <p:txBody>
          <a:bodyPr wrap="square">
            <a:spAutoFit/>
          </a:bodyPr>
          <a:lstStyle/>
          <a:p>
            <a:endParaRPr lang="en-US" b="1" dirty="0">
              <a:solidFill>
                <a:srgbClr val="E31838"/>
              </a:solidFill>
              <a:latin typeface="Arial" panose="020B0604020202020204" pitchFamily="34" charset="0"/>
              <a:cs typeface="Arial" panose="020B0604020202020204" pitchFamily="34" charset="0"/>
            </a:endParaRPr>
          </a:p>
          <a:p>
            <a:r>
              <a:rPr lang="en-US" b="1" dirty="0">
                <a:solidFill>
                  <a:srgbClr val="E31838"/>
                </a:solidFill>
                <a:latin typeface="Arial" panose="020B0604020202020204" pitchFamily="34" charset="0"/>
                <a:cs typeface="Arial" panose="020B0604020202020204" pitchFamily="34" charset="0"/>
              </a:rPr>
              <a:t>Step 4: Draft your Schedule</a:t>
            </a:r>
          </a:p>
          <a:p>
            <a:endParaRPr lang="en-US" b="1" dirty="0">
              <a:solidFill>
                <a:schemeClr val="bg2">
                  <a:lumMod val="25000"/>
                </a:schemeClr>
              </a:solidFill>
              <a:latin typeface="Arial" panose="020B0604020202020204" pitchFamily="34" charset="0"/>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To begin the Course Registration process log into the </a:t>
            </a:r>
            <a:r>
              <a:rPr lang="en-US" dirty="0">
                <a:latin typeface="Arial" panose="020B0604020202020204" pitchFamily="34" charset="0"/>
                <a:cs typeface="Arial" panose="020B0604020202020204" pitchFamily="34" charset="0"/>
                <a:hlinkClick r:id="rId4"/>
              </a:rPr>
              <a:t>Draft My Schedule Tool</a:t>
            </a:r>
            <a:r>
              <a:rPr lang="en-US" dirty="0">
                <a:solidFill>
                  <a:schemeClr val="bg2">
                    <a:lumMod val="25000"/>
                  </a:schemeClr>
                </a:solidFill>
                <a:latin typeface="Arial" panose="020B0604020202020204" pitchFamily="34" charset="0"/>
                <a:cs typeface="Arial" panose="020B0604020202020204" pitchFamily="34" charset="0"/>
              </a:rPr>
              <a:t>. This tool allows you to draft/build out your schedule, you can save and modify your drafted schedule or create more than one version before you finalize your registration in </a:t>
            </a:r>
            <a:r>
              <a:rPr lang="en-US" dirty="0">
                <a:latin typeface="Arial" panose="020B0604020202020204" pitchFamily="34" charset="0"/>
                <a:cs typeface="Arial" panose="020B0604020202020204" pitchFamily="34" charset="0"/>
                <a:hlinkClick r:id="rId5"/>
              </a:rPr>
              <a:t>Student Center</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7567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74AC5-95FE-9CEC-3920-44F25396B756}"/>
            </a:ext>
          </a:extLst>
        </p:cNvPr>
        <p:cNvGrpSpPr/>
        <p:nvPr/>
      </p:nvGrpSpPr>
      <p:grpSpPr>
        <a:xfrm>
          <a:off x="0" y="0"/>
          <a:ext cx="0" cy="0"/>
          <a:chOff x="0" y="0"/>
          <a:chExt cx="0" cy="0"/>
        </a:xfrm>
      </p:grpSpPr>
      <p:pic>
        <p:nvPicPr>
          <p:cNvPr id="6" name="Picture 5" descr="A blurry image of a building&#10;&#10;Description automatically generated">
            <a:extLst>
              <a:ext uri="{FF2B5EF4-FFF2-40B4-BE49-F238E27FC236}">
                <a16:creationId xmlns:a16="http://schemas.microsoft.com/office/drawing/2014/main" id="{F7CB2AD5-A409-F38E-C490-02318EC5B0CB}"/>
              </a:ext>
            </a:extLst>
          </p:cNvPr>
          <p:cNvPicPr>
            <a:picLocks noChangeAspect="1"/>
          </p:cNvPicPr>
          <p:nvPr/>
        </p:nvPicPr>
        <p:blipFill>
          <a:blip r:embed="rId2">
            <a:alphaModFix amt="15000"/>
          </a:blip>
          <a:stretch>
            <a:fillRect/>
          </a:stretch>
        </p:blipFill>
        <p:spPr>
          <a:xfrm>
            <a:off x="-99033" y="-1393976"/>
            <a:ext cx="12390066" cy="8251976"/>
          </a:xfrm>
          <a:prstGeom prst="rect">
            <a:avLst/>
          </a:prstGeom>
        </p:spPr>
      </p:pic>
      <p:sp>
        <p:nvSpPr>
          <p:cNvPr id="2" name="Rectangle 1">
            <a:extLst>
              <a:ext uri="{FF2B5EF4-FFF2-40B4-BE49-F238E27FC236}">
                <a16:creationId xmlns:a16="http://schemas.microsoft.com/office/drawing/2014/main" id="{98268436-0696-2962-E5D7-EFED2C61FAD4}"/>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10" name="Content Placeholder 2">
            <a:extLst>
              <a:ext uri="{FF2B5EF4-FFF2-40B4-BE49-F238E27FC236}">
                <a16:creationId xmlns:a16="http://schemas.microsoft.com/office/drawing/2014/main" id="{85F9EEC6-2BBF-6EE7-66B5-9DF67D1418AF}"/>
              </a:ext>
            </a:extLst>
          </p:cNvPr>
          <p:cNvSpPr txBox="1">
            <a:spLocks/>
          </p:cNvSpPr>
          <p:nvPr/>
        </p:nvSpPr>
        <p:spPr>
          <a:xfrm>
            <a:off x="8795143" y="2785970"/>
            <a:ext cx="2910058" cy="17835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CA" sz="2000" dirty="0"/>
          </a:p>
        </p:txBody>
      </p:sp>
      <p:sp>
        <p:nvSpPr>
          <p:cNvPr id="14" name="Title 1">
            <a:extLst>
              <a:ext uri="{FF2B5EF4-FFF2-40B4-BE49-F238E27FC236}">
                <a16:creationId xmlns:a16="http://schemas.microsoft.com/office/drawing/2014/main" id="{B9FBE902-2D47-79A0-02A2-10E126153C14}"/>
              </a:ext>
            </a:extLst>
          </p:cNvPr>
          <p:cNvSpPr txBox="1">
            <a:spLocks/>
          </p:cNvSpPr>
          <p:nvPr/>
        </p:nvSpPr>
        <p:spPr>
          <a:xfrm>
            <a:off x="798590" y="1321974"/>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937CD2E0-01F2-0ED8-D645-23B7937983F7}"/>
              </a:ext>
            </a:extLst>
          </p:cNvPr>
          <p:cNvSpPr txBox="1"/>
          <p:nvPr/>
        </p:nvSpPr>
        <p:spPr>
          <a:xfrm>
            <a:off x="147828" y="784015"/>
            <a:ext cx="11896344" cy="338554"/>
          </a:xfrm>
          <a:prstGeom prst="rect">
            <a:avLst/>
          </a:prstGeom>
          <a:noFill/>
        </p:spPr>
        <p:txBody>
          <a:bodyPr wrap="square">
            <a:spAutoFit/>
          </a:bodyPr>
          <a:lstStyle/>
          <a:p>
            <a:pPr lvl="0">
              <a:defRPr/>
            </a:pPr>
            <a:endParaRPr kumimoji="0" lang="en-US" sz="800" b="1" i="0" u="none" strike="noStrike" kern="1200" cap="none" spc="0" normalizeH="0" baseline="0" noProof="0" dirty="0">
              <a:ln>
                <a:noFill/>
              </a:ln>
              <a:solidFill>
                <a:srgbClr val="E31838"/>
              </a:solidFill>
              <a:effectLst/>
              <a:uLnTx/>
              <a:uFillTx/>
              <a:latin typeface="Arial" panose="020B0604020202020204" pitchFamily="34" charset="0"/>
              <a:ea typeface="+mn-ea"/>
              <a:cs typeface="Arial" panose="020B0604020202020204" pitchFamily="34" charset="0"/>
            </a:endParaRPr>
          </a:p>
          <a:p>
            <a:pPr lvl="0">
              <a:defRPr/>
            </a:pPr>
            <a:endParaRPr kumimoji="0" lang="en-US" sz="800" b="1" i="0" u="none" strike="noStrike" kern="1200" cap="none" spc="0" normalizeH="0" baseline="0" noProof="0" dirty="0">
              <a:ln>
                <a:noFill/>
              </a:ln>
              <a:solidFill>
                <a:srgbClr val="E31838"/>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524855D6-EBD6-2B6C-228A-F42119AA0134}"/>
              </a:ext>
            </a:extLst>
          </p:cNvPr>
          <p:cNvSpPr txBox="1"/>
          <p:nvPr/>
        </p:nvSpPr>
        <p:spPr>
          <a:xfrm>
            <a:off x="486799" y="987825"/>
            <a:ext cx="10594820" cy="3970318"/>
          </a:xfrm>
          <a:prstGeom prst="rect">
            <a:avLst/>
          </a:prstGeom>
          <a:noFill/>
        </p:spPr>
        <p:txBody>
          <a:bodyPr wrap="square">
            <a:spAutoFit/>
          </a:bodyPr>
          <a:lstStyle/>
          <a:p>
            <a:r>
              <a:rPr lang="en-US" b="1" dirty="0">
                <a:solidFill>
                  <a:srgbClr val="E31838"/>
                </a:solidFill>
                <a:latin typeface="Arial" panose="020B0604020202020204" pitchFamily="34" charset="0"/>
                <a:cs typeface="Arial" panose="020B0604020202020204" pitchFamily="34" charset="0"/>
              </a:rPr>
              <a:t>Step 5: Submit your Course Registration in Student Center</a:t>
            </a:r>
          </a:p>
          <a:p>
            <a:endParaRPr lang="en-US" b="1" dirty="0">
              <a:solidFill>
                <a:srgbClr val="E31838"/>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Log into </a:t>
            </a:r>
            <a:r>
              <a:rPr lang="en-US" dirty="0">
                <a:latin typeface="Arial" panose="020B0604020202020204" pitchFamily="34" charset="0"/>
                <a:cs typeface="Arial" panose="020B0604020202020204" pitchFamily="34" charset="0"/>
                <a:hlinkClick r:id="rId3"/>
              </a:rPr>
              <a:t>Student Center</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process is much like on-line shopping. Search and add the courses to your enrolment cart and finalize your enrolment.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 review the courses you are registered in, please see your Enrolment Summary.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Your current schedule can also be viewed in “calendar format” by logging back into </a:t>
            </a:r>
            <a:r>
              <a:rPr lang="en-US" dirty="0">
                <a:latin typeface="Arial" panose="020B0604020202020204" pitchFamily="34" charset="0"/>
                <a:cs typeface="Arial" panose="020B0604020202020204" pitchFamily="34" charset="0"/>
                <a:hlinkClick r:id="rId4"/>
              </a:rPr>
              <a:t>Draft My Schedule Tool</a:t>
            </a:r>
            <a:r>
              <a:rPr lang="en-US" dirty="0">
                <a:latin typeface="Arial" panose="020B0604020202020204" pitchFamily="34" charset="0"/>
                <a:cs typeface="Arial" panose="020B0604020202020204" pitchFamily="34" charset="0"/>
              </a:rPr>
              <a:t> and viewing “My Current Schedule”.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hlinkClick r:id="rId5"/>
              </a:rPr>
              <a:t>Huron Course Selection and Registration Video</a:t>
            </a:r>
            <a:r>
              <a:rPr lang="en-US" dirty="0">
                <a:latin typeface="Arial" panose="020B0604020202020204" pitchFamily="34" charset="0"/>
                <a:cs typeface="Arial" panose="020B0604020202020204" pitchFamily="34" charset="0"/>
              </a:rPr>
              <a:t> will guide you visually through how to register in courses via Student Center.</a:t>
            </a:r>
          </a:p>
        </p:txBody>
      </p:sp>
      <p:pic>
        <p:nvPicPr>
          <p:cNvPr id="7" name="Picture 6">
            <a:extLst>
              <a:ext uri="{FF2B5EF4-FFF2-40B4-BE49-F238E27FC236}">
                <a16:creationId xmlns:a16="http://schemas.microsoft.com/office/drawing/2014/main" id="{74A3D226-7CED-804B-253E-3E30D879CCF3}"/>
              </a:ext>
            </a:extLst>
          </p:cNvPr>
          <p:cNvPicPr>
            <a:picLocks noChangeAspect="1"/>
          </p:cNvPicPr>
          <p:nvPr/>
        </p:nvPicPr>
        <p:blipFill>
          <a:blip r:embed="rId6"/>
          <a:stretch>
            <a:fillRect/>
          </a:stretch>
        </p:blipFill>
        <p:spPr>
          <a:xfrm>
            <a:off x="5940482" y="5008376"/>
            <a:ext cx="1609483" cy="1438781"/>
          </a:xfrm>
          <a:prstGeom prst="rect">
            <a:avLst/>
          </a:prstGeom>
        </p:spPr>
      </p:pic>
      <p:pic>
        <p:nvPicPr>
          <p:cNvPr id="12" name="Picture 11">
            <a:extLst>
              <a:ext uri="{FF2B5EF4-FFF2-40B4-BE49-F238E27FC236}">
                <a16:creationId xmlns:a16="http://schemas.microsoft.com/office/drawing/2014/main" id="{6A508FA3-FA7E-F02C-40DE-A0A77AD60F79}"/>
              </a:ext>
            </a:extLst>
          </p:cNvPr>
          <p:cNvPicPr>
            <a:picLocks noChangeAspect="1"/>
          </p:cNvPicPr>
          <p:nvPr/>
        </p:nvPicPr>
        <p:blipFill>
          <a:blip r:embed="rId7"/>
          <a:stretch>
            <a:fillRect/>
          </a:stretch>
        </p:blipFill>
        <p:spPr>
          <a:xfrm>
            <a:off x="7680828" y="5346733"/>
            <a:ext cx="3029975" cy="762066"/>
          </a:xfrm>
          <a:prstGeom prst="rect">
            <a:avLst/>
          </a:prstGeom>
        </p:spPr>
      </p:pic>
    </p:spTree>
    <p:extLst>
      <p:ext uri="{BB962C8B-B14F-4D97-AF65-F5344CB8AC3E}">
        <p14:creationId xmlns:p14="http://schemas.microsoft.com/office/powerpoint/2010/main" val="900994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and person sitting on a bench&#10;&#10;Description automatically generated">
            <a:extLst>
              <a:ext uri="{FF2B5EF4-FFF2-40B4-BE49-F238E27FC236}">
                <a16:creationId xmlns:a16="http://schemas.microsoft.com/office/drawing/2014/main" id="{E88498E7-E30B-FAFA-0435-64EB6D3E04AC}"/>
              </a:ext>
            </a:extLst>
          </p:cNvPr>
          <p:cNvPicPr>
            <a:picLocks noChangeAspect="1"/>
          </p:cNvPicPr>
          <p:nvPr/>
        </p:nvPicPr>
        <p:blipFill>
          <a:blip r:embed="rId2"/>
          <a:stretch>
            <a:fillRect/>
          </a:stretch>
        </p:blipFill>
        <p:spPr>
          <a:xfrm>
            <a:off x="7354724" y="0"/>
            <a:ext cx="4864100" cy="6858000"/>
          </a:xfrm>
          <a:prstGeom prst="rect">
            <a:avLst/>
          </a:prstGeom>
        </p:spPr>
      </p:pic>
      <p:pic>
        <p:nvPicPr>
          <p:cNvPr id="5" name="Picture 4" descr="A close up of a necklace&#10;&#10;Description automatically generated">
            <a:extLst>
              <a:ext uri="{FF2B5EF4-FFF2-40B4-BE49-F238E27FC236}">
                <a16:creationId xmlns:a16="http://schemas.microsoft.com/office/drawing/2014/main" id="{9FF11C40-8D36-1D27-165D-5C2B1D02CB8E}"/>
              </a:ext>
            </a:extLst>
          </p:cNvPr>
          <p:cNvPicPr>
            <a:picLocks noGrp="1" noRot="1" noChangeAspect="1" noMove="1" noResize="1" noEditPoints="1" noAdjustHandles="1" noChangeArrowheads="1" noChangeShapeType="1" noCrop="1"/>
          </p:cNvPicPr>
          <p:nvPr/>
        </p:nvPicPr>
        <p:blipFill rotWithShape="1">
          <a:blip r:embed="rId3">
            <a:alphaModFix amt="50000"/>
          </a:blip>
          <a:srcRect l="12972" t="29178" r="617" b="3636"/>
          <a:stretch/>
        </p:blipFill>
        <p:spPr>
          <a:xfrm>
            <a:off x="-125495" y="0"/>
            <a:ext cx="6715252" cy="6756944"/>
          </a:xfrm>
          <a:prstGeom prst="rect">
            <a:avLst/>
          </a:prstGeom>
          <a:effectLst/>
        </p:spPr>
      </p:pic>
      <p:sp>
        <p:nvSpPr>
          <p:cNvPr id="21" name="Title 1">
            <a:extLst>
              <a:ext uri="{FF2B5EF4-FFF2-40B4-BE49-F238E27FC236}">
                <a16:creationId xmlns:a16="http://schemas.microsoft.com/office/drawing/2014/main" id="{21A01686-251C-5C42-A63D-E448FA197186}"/>
              </a:ext>
            </a:extLst>
          </p:cNvPr>
          <p:cNvSpPr txBox="1">
            <a:spLocks/>
          </p:cNvSpPr>
          <p:nvPr/>
        </p:nvSpPr>
        <p:spPr>
          <a:xfrm>
            <a:off x="334772" y="649224"/>
            <a:ext cx="6715252" cy="58704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E31838"/>
                </a:solidFill>
                <a:latin typeface="Arial" panose="020B0604020202020204" pitchFamily="34" charset="0"/>
                <a:cs typeface="Arial" panose="020B0604020202020204" pitchFamily="34" charset="0"/>
              </a:rPr>
              <a:t>Understanding First Year</a:t>
            </a:r>
          </a:p>
          <a:p>
            <a:endParaRPr lang="en-US" sz="1900" b="1" dirty="0">
              <a:solidFill>
                <a:srgbClr val="E31838"/>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1800" dirty="0">
                <a:latin typeface="Arial" panose="020B0604020202020204" pitchFamily="34" charset="0"/>
                <a:cs typeface="Arial" panose="020B0604020202020204" pitchFamily="34" charset="0"/>
              </a:rPr>
              <a:t>First year is general and you are not limited to your future choices</a:t>
            </a:r>
          </a:p>
          <a:p>
            <a:endParaRPr lang="en-US" sz="18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1800" dirty="0">
                <a:latin typeface="Arial" panose="020B0604020202020204" pitchFamily="34" charset="0"/>
                <a:cs typeface="Arial" panose="020B0604020202020204" pitchFamily="34" charset="0"/>
              </a:rPr>
              <a:t>Select first year courses (1000 level) that keep your options open for a variety of modules/programs</a:t>
            </a:r>
          </a:p>
          <a:p>
            <a:endParaRPr lang="en-US" sz="18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1800" dirty="0">
                <a:latin typeface="Arial" panose="020B0604020202020204" pitchFamily="34" charset="0"/>
                <a:cs typeface="Arial" panose="020B0604020202020204" pitchFamily="34" charset="0"/>
              </a:rPr>
              <a:t>Explore beyond first year and look ahead at the programs/modules in </a:t>
            </a:r>
            <a:r>
              <a:rPr lang="en-US" sz="1800" dirty="0">
                <a:solidFill>
                  <a:srgbClr val="C00000"/>
                </a:solidFill>
                <a:latin typeface="Arial" panose="020B0604020202020204" pitchFamily="34" charset="0"/>
                <a:cs typeface="Arial" panose="020B0604020202020204" pitchFamily="34" charset="0"/>
              </a:rPr>
              <a:t>Western</a:t>
            </a:r>
            <a:r>
              <a:rPr lang="en-US" sz="1800" dirty="0">
                <a:latin typeface="Arial" panose="020B0604020202020204" pitchFamily="34" charset="0"/>
                <a:cs typeface="Arial" panose="020B0604020202020204" pitchFamily="34" charset="0"/>
              </a:rPr>
              <a:t> </a:t>
            </a:r>
            <a:r>
              <a:rPr lang="en-US" sz="1800" dirty="0">
                <a:solidFill>
                  <a:srgbClr val="C00000"/>
                </a:solidFill>
                <a:latin typeface="Arial" panose="020B0604020202020204" pitchFamily="34" charset="0"/>
                <a:cs typeface="Arial" panose="020B0604020202020204" pitchFamily="34" charset="0"/>
              </a:rPr>
              <a:t>Academic Calendar</a:t>
            </a:r>
          </a:p>
          <a:p>
            <a:endParaRPr lang="en-US" sz="1800" dirty="0">
              <a:solidFill>
                <a:srgbClr val="C00000"/>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1800" dirty="0">
                <a:latin typeface="Arial" panose="020B0604020202020204" pitchFamily="34" charset="0"/>
                <a:cs typeface="Arial" panose="020B0604020202020204" pitchFamily="34" charset="0"/>
              </a:rPr>
              <a:t>Programs have prerequisites to be eligible in Year 2 (some have more than one course requirement) – you can find this information in </a:t>
            </a:r>
            <a:r>
              <a:rPr lang="en-US" sz="1800" dirty="0">
                <a:solidFill>
                  <a:srgbClr val="C00000"/>
                </a:solidFill>
                <a:latin typeface="Arial" panose="020B0604020202020204" pitchFamily="34" charset="0"/>
                <a:cs typeface="Arial" panose="020B0604020202020204" pitchFamily="34" charset="0"/>
              </a:rPr>
              <a:t>Western</a:t>
            </a:r>
            <a:r>
              <a:rPr lang="en-US" sz="1800" dirty="0">
                <a:latin typeface="Arial" panose="020B0604020202020204" pitchFamily="34" charset="0"/>
                <a:cs typeface="Arial" panose="020B0604020202020204" pitchFamily="34" charset="0"/>
              </a:rPr>
              <a:t> </a:t>
            </a:r>
            <a:r>
              <a:rPr lang="en-US" sz="1800" dirty="0">
                <a:solidFill>
                  <a:srgbClr val="C00000"/>
                </a:solidFill>
                <a:latin typeface="Arial" panose="020B0604020202020204" pitchFamily="34" charset="0"/>
                <a:cs typeface="Arial" panose="020B0604020202020204" pitchFamily="34" charset="0"/>
              </a:rPr>
              <a:t>Academic Calendar</a:t>
            </a:r>
          </a:p>
          <a:p>
            <a:endParaRPr lang="en-US" sz="1800" dirty="0">
              <a:solidFill>
                <a:srgbClr val="C00000"/>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1800" dirty="0">
                <a:latin typeface="Arial" panose="020B0604020202020204" pitchFamily="34" charset="0"/>
                <a:cs typeface="Arial" panose="020B0604020202020204" pitchFamily="34" charset="0"/>
              </a:rPr>
              <a:t>Courses have limited space, so it is wise to register early to ensure you can access your preferred courses</a:t>
            </a:r>
          </a:p>
          <a:p>
            <a:endParaRPr lang="en-US" b="1" dirty="0">
              <a:solidFill>
                <a:srgbClr val="E31838"/>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C6A0FB6A-E58D-FD16-2312-092704038343}"/>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6" name="Content Placeholder 2">
            <a:extLst>
              <a:ext uri="{FF2B5EF4-FFF2-40B4-BE49-F238E27FC236}">
                <a16:creationId xmlns:a16="http://schemas.microsoft.com/office/drawing/2014/main" id="{18866D2B-9517-CC93-84EF-79B5CA77EDC7}"/>
              </a:ext>
            </a:extLst>
          </p:cNvPr>
          <p:cNvSpPr txBox="1">
            <a:spLocks/>
          </p:cNvSpPr>
          <p:nvPr/>
        </p:nvSpPr>
        <p:spPr>
          <a:xfrm>
            <a:off x="862309" y="2181287"/>
            <a:ext cx="6096425" cy="3863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8855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necklace&#10;&#10;Description automatically generated">
            <a:extLst>
              <a:ext uri="{FF2B5EF4-FFF2-40B4-BE49-F238E27FC236}">
                <a16:creationId xmlns:a16="http://schemas.microsoft.com/office/drawing/2014/main" id="{9FF11C40-8D36-1D27-165D-5C2B1D02CB8E}"/>
              </a:ext>
            </a:extLst>
          </p:cNvPr>
          <p:cNvPicPr>
            <a:picLocks noGrp="1" noRot="1" noChangeAspect="1" noMove="1" noResize="1" noEditPoints="1" noAdjustHandles="1" noChangeArrowheads="1" noChangeShapeType="1" noCrop="1"/>
          </p:cNvPicPr>
          <p:nvPr/>
        </p:nvPicPr>
        <p:blipFill rotWithShape="1">
          <a:blip r:embed="rId2">
            <a:alphaModFix amt="50000"/>
          </a:blip>
          <a:srcRect l="12972" t="29178" r="617" b="3636"/>
          <a:stretch/>
        </p:blipFill>
        <p:spPr>
          <a:xfrm>
            <a:off x="-125495" y="0"/>
            <a:ext cx="6715252" cy="6756944"/>
          </a:xfrm>
          <a:prstGeom prst="rect">
            <a:avLst/>
          </a:prstGeom>
          <a:effectLst/>
        </p:spPr>
      </p:pic>
      <p:sp>
        <p:nvSpPr>
          <p:cNvPr id="21" name="Title 1">
            <a:extLst>
              <a:ext uri="{FF2B5EF4-FFF2-40B4-BE49-F238E27FC236}">
                <a16:creationId xmlns:a16="http://schemas.microsoft.com/office/drawing/2014/main" id="{21A01686-251C-5C42-A63D-E448FA197186}"/>
              </a:ext>
            </a:extLst>
          </p:cNvPr>
          <p:cNvSpPr txBox="1">
            <a:spLocks/>
          </p:cNvSpPr>
          <p:nvPr/>
        </p:nvSpPr>
        <p:spPr>
          <a:xfrm>
            <a:off x="798590" y="1321974"/>
            <a:ext cx="6537280" cy="647246"/>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E31838"/>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C6A0FB6A-E58D-FD16-2312-092704038343}"/>
              </a:ext>
            </a:extLst>
          </p:cNvPr>
          <p:cNvSpPr>
            <a:spLocks noGrp="1" noRot="1" noMove="1" noResize="1" noEditPoints="1" noAdjustHandles="1" noChangeArrowheads="1" noChangeShapeType="1"/>
          </p:cNvSpPr>
          <p:nvPr/>
        </p:nvSpPr>
        <p:spPr>
          <a:xfrm>
            <a:off x="-125495" y="0"/>
            <a:ext cx="12317495" cy="203173"/>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sp>
        <p:nvSpPr>
          <p:cNvPr id="6" name="Content Placeholder 2">
            <a:extLst>
              <a:ext uri="{FF2B5EF4-FFF2-40B4-BE49-F238E27FC236}">
                <a16:creationId xmlns:a16="http://schemas.microsoft.com/office/drawing/2014/main" id="{18866D2B-9517-CC93-84EF-79B5CA77EDC7}"/>
              </a:ext>
            </a:extLst>
          </p:cNvPr>
          <p:cNvSpPr txBox="1">
            <a:spLocks/>
          </p:cNvSpPr>
          <p:nvPr/>
        </p:nvSpPr>
        <p:spPr>
          <a:xfrm>
            <a:off x="862309" y="2181287"/>
            <a:ext cx="6096425" cy="3863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endParaRPr lang="en-US" sz="2000" dirty="0">
              <a:latin typeface="Arial" panose="020B0604020202020204" pitchFamily="34" charset="0"/>
              <a:cs typeface="Arial" panose="020B0604020202020204" pitchFamily="34" charset="0"/>
            </a:endParaRPr>
          </a:p>
        </p:txBody>
      </p:sp>
      <p:graphicFrame>
        <p:nvGraphicFramePr>
          <p:cNvPr id="3" name="Chart 2">
            <a:extLst>
              <a:ext uri="{FF2B5EF4-FFF2-40B4-BE49-F238E27FC236}">
                <a16:creationId xmlns:a16="http://schemas.microsoft.com/office/drawing/2014/main" id="{F8342212-2F73-6EC7-BC07-2AB8F5E2896A}"/>
              </a:ext>
            </a:extLst>
          </p:cNvPr>
          <p:cNvGraphicFramePr/>
          <p:nvPr>
            <p:extLst>
              <p:ext uri="{D42A27DB-BD31-4B8C-83A1-F6EECF244321}">
                <p14:modId xmlns:p14="http://schemas.microsoft.com/office/powerpoint/2010/main" val="2823986009"/>
              </p:ext>
            </p:extLst>
          </p:nvPr>
        </p:nvGraphicFramePr>
        <p:xfrm>
          <a:off x="5711439" y="1118414"/>
          <a:ext cx="7358879" cy="472328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A6BE5D36-CD11-8438-1FBD-23050B42F3B8}"/>
              </a:ext>
            </a:extLst>
          </p:cNvPr>
          <p:cNvSpPr txBox="1"/>
          <p:nvPr/>
        </p:nvSpPr>
        <p:spPr>
          <a:xfrm>
            <a:off x="167706" y="446600"/>
            <a:ext cx="6606540" cy="430887"/>
          </a:xfrm>
          <a:prstGeom prst="rect">
            <a:avLst/>
          </a:prstGeom>
          <a:noFill/>
        </p:spPr>
        <p:txBody>
          <a:bodyPr wrap="square">
            <a:spAutoFit/>
          </a:bodyPr>
          <a:lstStyle/>
          <a:p>
            <a:r>
              <a:rPr lang="en-US" sz="2200" b="1" dirty="0">
                <a:solidFill>
                  <a:srgbClr val="E31838"/>
                </a:solidFill>
                <a:latin typeface="Arial" panose="020B0604020202020204" pitchFamily="34" charset="0"/>
                <a:cs typeface="Arial" panose="020B0604020202020204" pitchFamily="34" charset="0"/>
              </a:rPr>
              <a:t>PROGRAMS AVAILABLE AT HURON</a:t>
            </a:r>
          </a:p>
        </p:txBody>
      </p:sp>
      <p:graphicFrame>
        <p:nvGraphicFramePr>
          <p:cNvPr id="10" name="Table 9">
            <a:extLst>
              <a:ext uri="{FF2B5EF4-FFF2-40B4-BE49-F238E27FC236}">
                <a16:creationId xmlns:a16="http://schemas.microsoft.com/office/drawing/2014/main" id="{86C586B5-AEA8-99AA-E95C-DFE63F5F28FE}"/>
              </a:ext>
            </a:extLst>
          </p:cNvPr>
          <p:cNvGraphicFramePr>
            <a:graphicFrameLocks noGrp="1"/>
          </p:cNvGraphicFramePr>
          <p:nvPr>
            <p:extLst>
              <p:ext uri="{D42A27DB-BD31-4B8C-83A1-F6EECF244321}">
                <p14:modId xmlns:p14="http://schemas.microsoft.com/office/powerpoint/2010/main" val="928094460"/>
              </p:ext>
            </p:extLst>
          </p:nvPr>
        </p:nvGraphicFramePr>
        <p:xfrm>
          <a:off x="167706" y="982151"/>
          <a:ext cx="11878961" cy="5547360"/>
        </p:xfrm>
        <a:graphic>
          <a:graphicData uri="http://schemas.openxmlformats.org/drawingml/2006/table">
            <a:tbl>
              <a:tblPr bandRow="1">
                <a:tableStyleId>{7E9639D4-E3E2-4D34-9284-5A2195B3D0D7}</a:tableStyleId>
              </a:tblPr>
              <a:tblGrid>
                <a:gridCol w="2222664">
                  <a:extLst>
                    <a:ext uri="{9D8B030D-6E8A-4147-A177-3AD203B41FA5}">
                      <a16:colId xmlns:a16="http://schemas.microsoft.com/office/drawing/2014/main" val="3784883479"/>
                    </a:ext>
                  </a:extLst>
                </a:gridCol>
                <a:gridCol w="9656297">
                  <a:extLst>
                    <a:ext uri="{9D8B030D-6E8A-4147-A177-3AD203B41FA5}">
                      <a16:colId xmlns:a16="http://schemas.microsoft.com/office/drawing/2014/main" val="3644178210"/>
                    </a:ext>
                  </a:extLst>
                </a:gridCol>
              </a:tblGrid>
              <a:tr h="0">
                <a:tc>
                  <a:txBody>
                    <a:bodyPr/>
                    <a:lstStyle/>
                    <a:p>
                      <a:r>
                        <a:rPr lang="en-US" sz="1400" b="1" dirty="0">
                          <a:solidFill>
                            <a:schemeClr val="tx1"/>
                          </a:solidFill>
                        </a:rPr>
                        <a:t>AESL</a:t>
                      </a:r>
                    </a:p>
                  </a:txBody>
                  <a:tcPr anchor="ctr"/>
                </a:tc>
                <a:tc>
                  <a:txBody>
                    <a:bodyPr/>
                    <a:lstStyle/>
                    <a:p>
                      <a:r>
                        <a:rPr lang="en-US" sz="1400" b="0" dirty="0">
                          <a:solidFill>
                            <a:schemeClr val="tx1"/>
                          </a:solidFill>
                        </a:rPr>
                        <a:t>Animal Ethics and Sustainability Leadership</a:t>
                      </a:r>
                    </a:p>
                  </a:txBody>
                  <a:tcPr anchor="ctr"/>
                </a:tc>
                <a:extLst>
                  <a:ext uri="{0D108BD9-81ED-4DB2-BD59-A6C34878D82A}">
                    <a16:rowId xmlns:a16="http://schemas.microsoft.com/office/drawing/2014/main" val="4161767074"/>
                  </a:ext>
                </a:extLst>
              </a:tr>
              <a:tr h="0">
                <a:tc>
                  <a:txBody>
                    <a:bodyPr/>
                    <a:lstStyle/>
                    <a:p>
                      <a:r>
                        <a:rPr lang="en-US" sz="1400" b="1" dirty="0">
                          <a:solidFill>
                            <a:schemeClr val="tx1"/>
                          </a:solidFill>
                        </a:rPr>
                        <a:t>Global Social Innovation</a:t>
                      </a:r>
                    </a:p>
                  </a:txBody>
                  <a:tcPr anchor="ctr"/>
                </a:tc>
                <a:tc>
                  <a:txBody>
                    <a:bodyPr/>
                    <a:lstStyle/>
                    <a:p>
                      <a:r>
                        <a:rPr lang="en-US" sz="1400" b="0" dirty="0">
                          <a:solidFill>
                            <a:schemeClr val="tx1"/>
                          </a:solidFill>
                        </a:rPr>
                        <a:t>Cultural Forces of Global Change, Global Development, Global Gender Studies, Global Health Studies, Global Social Innovation, Global Rights Actions</a:t>
                      </a:r>
                    </a:p>
                  </a:txBody>
                  <a:tcPr anchor="ctr"/>
                </a:tc>
                <a:extLst>
                  <a:ext uri="{0D108BD9-81ED-4DB2-BD59-A6C34878D82A}">
                    <a16:rowId xmlns:a16="http://schemas.microsoft.com/office/drawing/2014/main" val="2444759531"/>
                  </a:ext>
                </a:extLst>
              </a:tr>
              <a:tr h="0">
                <a:tc>
                  <a:txBody>
                    <a:bodyPr/>
                    <a:lstStyle/>
                    <a:p>
                      <a:r>
                        <a:rPr lang="en-US" sz="1400" b="1" dirty="0">
                          <a:solidFill>
                            <a:schemeClr val="tx1"/>
                          </a:solidFill>
                        </a:rPr>
                        <a:t>Chinese, Japanese, and East Asian Studies</a:t>
                      </a:r>
                    </a:p>
                  </a:txBody>
                  <a:tcPr anchor="ctr"/>
                </a:tc>
                <a:tc>
                  <a:txBody>
                    <a:bodyPr/>
                    <a:lstStyle/>
                    <a:p>
                      <a:r>
                        <a:rPr lang="en-US" sz="1400" b="0" dirty="0">
                          <a:solidFill>
                            <a:schemeClr val="tx1"/>
                          </a:solidFill>
                        </a:rPr>
                        <a:t>East Asian Studies, Japanese Studies, Japan Studies, Chinese Studies, China Studies, Chinese Business Communications</a:t>
                      </a:r>
                    </a:p>
                  </a:txBody>
                  <a:tcPr anchor="ctr"/>
                </a:tc>
                <a:extLst>
                  <a:ext uri="{0D108BD9-81ED-4DB2-BD59-A6C34878D82A}">
                    <a16:rowId xmlns:a16="http://schemas.microsoft.com/office/drawing/2014/main" val="3905585352"/>
                  </a:ext>
                </a:extLst>
              </a:tr>
              <a:tr h="0">
                <a:tc>
                  <a:txBody>
                    <a:bodyPr/>
                    <a:lstStyle/>
                    <a:p>
                      <a:r>
                        <a:rPr lang="en-US" sz="1400" b="1" dirty="0">
                          <a:solidFill>
                            <a:schemeClr val="tx1"/>
                          </a:solidFill>
                        </a:rPr>
                        <a:t>Economics</a:t>
                      </a:r>
                    </a:p>
                  </a:txBody>
                  <a:tcPr anchor="ctr"/>
                </a:tc>
                <a:tc>
                  <a:txBody>
                    <a:bodyPr/>
                    <a:lstStyle/>
                    <a:p>
                      <a:r>
                        <a:rPr lang="en-US" sz="1400" b="0" dirty="0">
                          <a:solidFill>
                            <a:schemeClr val="tx1"/>
                          </a:solidFill>
                        </a:rPr>
                        <a:t>Economics, Finance, Economic Theory</a:t>
                      </a:r>
                    </a:p>
                  </a:txBody>
                  <a:tcPr anchor="ctr"/>
                </a:tc>
                <a:extLst>
                  <a:ext uri="{0D108BD9-81ED-4DB2-BD59-A6C34878D82A}">
                    <a16:rowId xmlns:a16="http://schemas.microsoft.com/office/drawing/2014/main" val="2739513724"/>
                  </a:ext>
                </a:extLst>
              </a:tr>
              <a:tr h="0">
                <a:tc>
                  <a:txBody>
                    <a:bodyPr/>
                    <a:lstStyle/>
                    <a:p>
                      <a:r>
                        <a:rPr lang="en-US" sz="1400" b="1" dirty="0">
                          <a:solidFill>
                            <a:schemeClr val="tx1"/>
                          </a:solidFill>
                        </a:rPr>
                        <a:t>English and Cultural Studies</a:t>
                      </a:r>
                    </a:p>
                  </a:txBody>
                  <a:tcPr anchor="ctr"/>
                </a:tc>
                <a:tc>
                  <a:txBody>
                    <a:bodyPr/>
                    <a:lstStyle/>
                    <a:p>
                      <a:r>
                        <a:rPr lang="en-US" sz="1400" b="0" dirty="0">
                          <a:solidFill>
                            <a:schemeClr val="tx1"/>
                          </a:solidFill>
                        </a:rPr>
                        <a:t>English and Cultural Studies, Global Great Books, Contemporary English Literature, English for Teachers, Global Great Questions in Arts and Music</a:t>
                      </a:r>
                    </a:p>
                  </a:txBody>
                  <a:tcPr anchor="ctr"/>
                </a:tc>
                <a:extLst>
                  <a:ext uri="{0D108BD9-81ED-4DB2-BD59-A6C34878D82A}">
                    <a16:rowId xmlns:a16="http://schemas.microsoft.com/office/drawing/2014/main" val="1401069753"/>
                  </a:ext>
                </a:extLst>
              </a:tr>
              <a:tr h="0">
                <a:tc>
                  <a:txBody>
                    <a:bodyPr/>
                    <a:lstStyle/>
                    <a:p>
                      <a:r>
                        <a:rPr lang="en-US" sz="1400" b="1" dirty="0">
                          <a:solidFill>
                            <a:schemeClr val="tx1"/>
                          </a:solidFill>
                        </a:rPr>
                        <a:t>French Studies</a:t>
                      </a:r>
                    </a:p>
                  </a:txBody>
                  <a:tcPr anchor="ctr"/>
                </a:tc>
                <a:tc>
                  <a:txBody>
                    <a:bodyPr/>
                    <a:lstStyle/>
                    <a:p>
                      <a:r>
                        <a:rPr lang="en-US" sz="1400" b="0" dirty="0">
                          <a:solidFill>
                            <a:schemeClr val="tx1"/>
                          </a:solidFill>
                        </a:rPr>
                        <a:t>French Studies</a:t>
                      </a:r>
                    </a:p>
                  </a:txBody>
                  <a:tcPr anchor="ctr"/>
                </a:tc>
                <a:extLst>
                  <a:ext uri="{0D108BD9-81ED-4DB2-BD59-A6C34878D82A}">
                    <a16:rowId xmlns:a16="http://schemas.microsoft.com/office/drawing/2014/main" val="3401797753"/>
                  </a:ext>
                </a:extLst>
              </a:tr>
              <a:tr h="0">
                <a:tc>
                  <a:txBody>
                    <a:bodyPr/>
                    <a:lstStyle/>
                    <a:p>
                      <a:r>
                        <a:rPr lang="en-US" sz="1400" b="1" dirty="0">
                          <a:solidFill>
                            <a:schemeClr val="tx1"/>
                          </a:solidFill>
                        </a:rPr>
                        <a:t>Governance, Leadership, and Ethics</a:t>
                      </a:r>
                    </a:p>
                  </a:txBody>
                  <a:tcPr anchor="ctr"/>
                </a:tc>
                <a:tc>
                  <a:txBody>
                    <a:bodyPr/>
                    <a:lstStyle/>
                    <a:p>
                      <a:r>
                        <a:rPr lang="en-US" sz="1400" b="0" dirty="0">
                          <a:solidFill>
                            <a:schemeClr val="tx1"/>
                          </a:solidFill>
                        </a:rPr>
                        <a:t>Governance Leadership and Ethics, Environmental Stewardship</a:t>
                      </a:r>
                    </a:p>
                  </a:txBody>
                  <a:tcPr anchor="ctr"/>
                </a:tc>
                <a:extLst>
                  <a:ext uri="{0D108BD9-81ED-4DB2-BD59-A6C34878D82A}">
                    <a16:rowId xmlns:a16="http://schemas.microsoft.com/office/drawing/2014/main" val="707465187"/>
                  </a:ext>
                </a:extLst>
              </a:tr>
              <a:tr h="0">
                <a:tc>
                  <a:txBody>
                    <a:bodyPr/>
                    <a:lstStyle/>
                    <a:p>
                      <a:r>
                        <a:rPr lang="en-US" sz="1400" b="1" dirty="0">
                          <a:solidFill>
                            <a:schemeClr val="tx1"/>
                          </a:solidFill>
                        </a:rPr>
                        <a:t>History</a:t>
                      </a:r>
                    </a:p>
                  </a:txBody>
                  <a:tcPr anchor="ctr"/>
                </a:tc>
                <a:tc>
                  <a:txBody>
                    <a:bodyPr/>
                    <a:lstStyle/>
                    <a:p>
                      <a:r>
                        <a:rPr lang="en-US" sz="1400" b="0" dirty="0">
                          <a:solidFill>
                            <a:schemeClr val="tx1"/>
                          </a:solidFill>
                        </a:rPr>
                        <a:t>History, Chinese History, Histories of Africa and the African Diasporas, History of the Book, Pacific Rim Studies; Public History, Studies in Imperialism, The Atlantic World, World History</a:t>
                      </a:r>
                    </a:p>
                  </a:txBody>
                  <a:tcPr anchor="ctr"/>
                </a:tc>
                <a:extLst>
                  <a:ext uri="{0D108BD9-81ED-4DB2-BD59-A6C34878D82A}">
                    <a16:rowId xmlns:a16="http://schemas.microsoft.com/office/drawing/2014/main" val="2356479286"/>
                  </a:ext>
                </a:extLst>
              </a:tr>
              <a:tr h="0">
                <a:tc>
                  <a:txBody>
                    <a:bodyPr/>
                    <a:lstStyle/>
                    <a:p>
                      <a:r>
                        <a:rPr lang="en-US" sz="1400" b="1" dirty="0">
                          <a:solidFill>
                            <a:schemeClr val="tx1"/>
                          </a:solidFill>
                        </a:rPr>
                        <a:t>Management and Organizational Studies</a:t>
                      </a:r>
                    </a:p>
                  </a:txBody>
                  <a:tcPr anchor="ctr"/>
                </a:tc>
                <a:tc>
                  <a:txBody>
                    <a:bodyPr/>
                    <a:lstStyle/>
                    <a:p>
                      <a:r>
                        <a:rPr lang="en-US" sz="1400" b="0" dirty="0">
                          <a:solidFill>
                            <a:schemeClr val="tx1"/>
                          </a:solidFill>
                        </a:rPr>
                        <a:t>Accounting, Business Intelligence, Finance and Administration, Marketing and Sustainability, Organizational Studies Policy and Ethics </a:t>
                      </a:r>
                    </a:p>
                  </a:txBody>
                  <a:tcPr anchor="ctr"/>
                </a:tc>
                <a:extLst>
                  <a:ext uri="{0D108BD9-81ED-4DB2-BD59-A6C34878D82A}">
                    <a16:rowId xmlns:a16="http://schemas.microsoft.com/office/drawing/2014/main" val="213012962"/>
                  </a:ext>
                </a:extLst>
              </a:tr>
              <a:tr h="0">
                <a:tc>
                  <a:txBody>
                    <a:bodyPr/>
                    <a:lstStyle/>
                    <a:p>
                      <a:r>
                        <a:rPr lang="en-US" sz="1400" b="1" dirty="0">
                          <a:solidFill>
                            <a:schemeClr val="tx1"/>
                          </a:solidFill>
                        </a:rPr>
                        <a:t>Non-Departmental</a:t>
                      </a:r>
                    </a:p>
                  </a:txBody>
                  <a:tcPr anchor="ctr"/>
                </a:tc>
                <a:tc>
                  <a:txBody>
                    <a:bodyPr/>
                    <a:lstStyle/>
                    <a:p>
                      <a:r>
                        <a:rPr lang="en-US" sz="1400" b="0" dirty="0">
                          <a:solidFill>
                            <a:schemeClr val="tx1"/>
                          </a:solidFill>
                        </a:rPr>
                        <a:t>Arabic, Environmental Science, Hebrew,, Math, Writing</a:t>
                      </a:r>
                    </a:p>
                  </a:txBody>
                  <a:tcPr anchor="ctr"/>
                </a:tc>
                <a:extLst>
                  <a:ext uri="{0D108BD9-81ED-4DB2-BD59-A6C34878D82A}">
                    <a16:rowId xmlns:a16="http://schemas.microsoft.com/office/drawing/2014/main" val="3512731365"/>
                  </a:ext>
                </a:extLst>
              </a:tr>
              <a:tr h="0">
                <a:tc>
                  <a:txBody>
                    <a:bodyPr/>
                    <a:lstStyle/>
                    <a:p>
                      <a:r>
                        <a:rPr lang="en-US" sz="1400" b="1" dirty="0">
                          <a:solidFill>
                            <a:schemeClr val="tx1"/>
                          </a:solidFill>
                        </a:rPr>
                        <a:t>Philosophy</a:t>
                      </a:r>
                    </a:p>
                  </a:txBody>
                  <a:tcPr anchor="ctr"/>
                </a:tc>
                <a:tc>
                  <a:txBody>
                    <a:bodyPr/>
                    <a:lstStyle/>
                    <a:p>
                      <a:r>
                        <a:rPr lang="en-US" sz="1400" b="0" dirty="0">
                          <a:solidFill>
                            <a:schemeClr val="tx1"/>
                          </a:solidFill>
                        </a:rPr>
                        <a:t>Philosophy, Philosophy Reasoning and Ethics, Philosophy in Commerce, Ethics, Religious Studies</a:t>
                      </a:r>
                    </a:p>
                  </a:txBody>
                  <a:tcPr anchor="ctr"/>
                </a:tc>
                <a:extLst>
                  <a:ext uri="{0D108BD9-81ED-4DB2-BD59-A6C34878D82A}">
                    <a16:rowId xmlns:a16="http://schemas.microsoft.com/office/drawing/2014/main" val="3487519994"/>
                  </a:ext>
                </a:extLst>
              </a:tr>
              <a:tr h="0">
                <a:tc>
                  <a:txBody>
                    <a:bodyPr/>
                    <a:lstStyle/>
                    <a:p>
                      <a:r>
                        <a:rPr lang="en-US" sz="1400" b="1" dirty="0">
                          <a:solidFill>
                            <a:schemeClr val="tx1"/>
                          </a:solidFill>
                        </a:rPr>
                        <a:t>Political Science</a:t>
                      </a:r>
                    </a:p>
                  </a:txBody>
                  <a:tcPr anchor="ctr"/>
                </a:tc>
                <a:tc>
                  <a:txBody>
                    <a:bodyPr/>
                    <a:lstStyle/>
                    <a:p>
                      <a:r>
                        <a:rPr lang="en-US" sz="1400" b="0" dirty="0">
                          <a:solidFill>
                            <a:schemeClr val="tx1"/>
                          </a:solidFill>
                        </a:rPr>
                        <a:t>Political Science</a:t>
                      </a:r>
                    </a:p>
                  </a:txBody>
                  <a:tcPr anchor="ctr"/>
                </a:tc>
                <a:extLst>
                  <a:ext uri="{0D108BD9-81ED-4DB2-BD59-A6C34878D82A}">
                    <a16:rowId xmlns:a16="http://schemas.microsoft.com/office/drawing/2014/main" val="2319415659"/>
                  </a:ext>
                </a:extLst>
              </a:tr>
              <a:tr h="0">
                <a:tc>
                  <a:txBody>
                    <a:bodyPr/>
                    <a:lstStyle/>
                    <a:p>
                      <a:r>
                        <a:rPr lang="en-US" sz="1400" b="1" dirty="0">
                          <a:solidFill>
                            <a:schemeClr val="tx1"/>
                          </a:solidFill>
                        </a:rPr>
                        <a:t>Psychology</a:t>
                      </a:r>
                    </a:p>
                  </a:txBody>
                  <a:tcPr anchor="ctr"/>
                </a:tc>
                <a:tc>
                  <a:txBody>
                    <a:bodyPr/>
                    <a:lstStyle/>
                    <a:p>
                      <a:r>
                        <a:rPr lang="en-US" sz="1400" b="0" dirty="0">
                          <a:solidFill>
                            <a:schemeClr val="tx1"/>
                          </a:solidFill>
                        </a:rPr>
                        <a:t>Psychology</a:t>
                      </a:r>
                    </a:p>
                  </a:txBody>
                  <a:tcPr anchor="ctr"/>
                </a:tc>
                <a:extLst>
                  <a:ext uri="{0D108BD9-81ED-4DB2-BD59-A6C34878D82A}">
                    <a16:rowId xmlns:a16="http://schemas.microsoft.com/office/drawing/2014/main" val="137007023"/>
                  </a:ext>
                </a:extLst>
              </a:tr>
              <a:tr h="0">
                <a:tc>
                  <a:txBody>
                    <a:bodyPr/>
                    <a:lstStyle/>
                    <a:p>
                      <a:r>
                        <a:rPr lang="en-US" sz="1400" b="1" dirty="0">
                          <a:solidFill>
                            <a:schemeClr val="tx1"/>
                          </a:solidFill>
                        </a:rPr>
                        <a:t>Theology </a:t>
                      </a:r>
                    </a:p>
                  </a:txBody>
                  <a:tcPr anchor="ctr"/>
                </a:tc>
                <a:tc>
                  <a:txBody>
                    <a:bodyPr/>
                    <a:lstStyle/>
                    <a:p>
                      <a:r>
                        <a:rPr lang="en-US" sz="1400" b="0" dirty="0">
                          <a:solidFill>
                            <a:schemeClr val="tx1"/>
                          </a:solidFill>
                        </a:rPr>
                        <a:t>Religion and Theology</a:t>
                      </a:r>
                    </a:p>
                  </a:txBody>
                  <a:tcPr anchor="ctr"/>
                </a:tc>
                <a:extLst>
                  <a:ext uri="{0D108BD9-81ED-4DB2-BD59-A6C34878D82A}">
                    <a16:rowId xmlns:a16="http://schemas.microsoft.com/office/drawing/2014/main" val="1085987904"/>
                  </a:ext>
                </a:extLst>
              </a:tr>
            </a:tbl>
          </a:graphicData>
        </a:graphic>
      </p:graphicFrame>
    </p:spTree>
    <p:extLst>
      <p:ext uri="{BB962C8B-B14F-4D97-AF65-F5344CB8AC3E}">
        <p14:creationId xmlns:p14="http://schemas.microsoft.com/office/powerpoint/2010/main" val="485109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D8C4AE-8C4D-ADFC-A215-A43F738A20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711883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6A7FC5-BED3-864E-22BC-115784FBE59D}"/>
              </a:ext>
            </a:extLst>
          </p:cNvPr>
          <p:cNvSpPr/>
          <p:nvPr/>
        </p:nvSpPr>
        <p:spPr>
          <a:xfrm>
            <a:off x="-125495" y="5898292"/>
            <a:ext cx="12317495" cy="959709"/>
          </a:xfrm>
          <a:prstGeom prst="rect">
            <a:avLst/>
          </a:prstGeom>
          <a:solidFill>
            <a:srgbClr val="971B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971B38"/>
              </a:solidFill>
            </a:endParaRPr>
          </a:p>
        </p:txBody>
      </p:sp>
      <p:pic>
        <p:nvPicPr>
          <p:cNvPr id="11" name="Picture 10" descr="A close up of a necklace&#10;&#10;Description automatically generated">
            <a:extLst>
              <a:ext uri="{FF2B5EF4-FFF2-40B4-BE49-F238E27FC236}">
                <a16:creationId xmlns:a16="http://schemas.microsoft.com/office/drawing/2014/main" id="{1506668B-1590-C64C-8A28-290F4354ECC6}"/>
              </a:ext>
            </a:extLst>
          </p:cNvPr>
          <p:cNvPicPr>
            <a:picLocks noChangeAspect="1"/>
          </p:cNvPicPr>
          <p:nvPr/>
        </p:nvPicPr>
        <p:blipFill rotWithShape="1">
          <a:blip r:embed="rId2"/>
          <a:srcRect l="4709" t="26379" r="617" b="3636"/>
          <a:stretch/>
        </p:blipFill>
        <p:spPr>
          <a:xfrm>
            <a:off x="2417272" y="-3224265"/>
            <a:ext cx="7357456" cy="7038437"/>
          </a:xfrm>
          <a:prstGeom prst="rect">
            <a:avLst/>
          </a:prstGeom>
        </p:spPr>
      </p:pic>
      <p:sp>
        <p:nvSpPr>
          <p:cNvPr id="6" name="Content Placeholder 2">
            <a:extLst>
              <a:ext uri="{FF2B5EF4-FFF2-40B4-BE49-F238E27FC236}">
                <a16:creationId xmlns:a16="http://schemas.microsoft.com/office/drawing/2014/main" id="{E7B39B4B-FF06-9F07-DB23-1B4583CD864F}"/>
              </a:ext>
            </a:extLst>
          </p:cNvPr>
          <p:cNvSpPr txBox="1">
            <a:spLocks/>
          </p:cNvSpPr>
          <p:nvPr/>
        </p:nvSpPr>
        <p:spPr>
          <a:xfrm>
            <a:off x="3480940" y="6202607"/>
            <a:ext cx="2958801" cy="36043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CA" sz="2100" b="1">
                <a:solidFill>
                  <a:schemeClr val="bg1"/>
                </a:solidFill>
              </a:rPr>
              <a:t>huronu.ca  |  @huronuni</a:t>
            </a:r>
            <a:endParaRPr lang="en-CA" sz="2100" dirty="0">
              <a:solidFill>
                <a:schemeClr val="bg1"/>
              </a:solidFill>
            </a:endParaRPr>
          </a:p>
        </p:txBody>
      </p:sp>
      <p:pic>
        <p:nvPicPr>
          <p:cNvPr id="7" name="Picture 6" descr="A black and white logo&#10;&#10;Description automatically generated">
            <a:extLst>
              <a:ext uri="{FF2B5EF4-FFF2-40B4-BE49-F238E27FC236}">
                <a16:creationId xmlns:a16="http://schemas.microsoft.com/office/drawing/2014/main" id="{20813F47-4BAD-BE7D-29D7-56C6C9E6F0BA}"/>
              </a:ext>
            </a:extLst>
          </p:cNvPr>
          <p:cNvPicPr>
            <a:picLocks noChangeAspect="1"/>
          </p:cNvPicPr>
          <p:nvPr/>
        </p:nvPicPr>
        <p:blipFill>
          <a:blip r:embed="rId3"/>
          <a:stretch>
            <a:fillRect/>
          </a:stretch>
        </p:blipFill>
        <p:spPr>
          <a:xfrm>
            <a:off x="6614966" y="6202607"/>
            <a:ext cx="360439" cy="360439"/>
          </a:xfrm>
          <a:prstGeom prst="rect">
            <a:avLst/>
          </a:prstGeom>
        </p:spPr>
      </p:pic>
      <p:pic>
        <p:nvPicPr>
          <p:cNvPr id="8" name="Picture 7" descr="A black and white circle with a letter t&#10;&#10;Description automatically generated">
            <a:extLst>
              <a:ext uri="{FF2B5EF4-FFF2-40B4-BE49-F238E27FC236}">
                <a16:creationId xmlns:a16="http://schemas.microsoft.com/office/drawing/2014/main" id="{6E0218B1-E3CC-9144-591C-2C77375D3B31}"/>
              </a:ext>
            </a:extLst>
          </p:cNvPr>
          <p:cNvPicPr>
            <a:picLocks noChangeAspect="1"/>
          </p:cNvPicPr>
          <p:nvPr/>
        </p:nvPicPr>
        <p:blipFill>
          <a:blip r:embed="rId4"/>
          <a:stretch>
            <a:fillRect/>
          </a:stretch>
        </p:blipFill>
        <p:spPr>
          <a:xfrm>
            <a:off x="7067791" y="6202607"/>
            <a:ext cx="360437" cy="360437"/>
          </a:xfrm>
          <a:prstGeom prst="rect">
            <a:avLst/>
          </a:prstGeom>
        </p:spPr>
      </p:pic>
      <p:pic>
        <p:nvPicPr>
          <p:cNvPr id="9" name="Picture 8" descr="A black and white circle with a play button&#10;&#10;Description automatically generated">
            <a:extLst>
              <a:ext uri="{FF2B5EF4-FFF2-40B4-BE49-F238E27FC236}">
                <a16:creationId xmlns:a16="http://schemas.microsoft.com/office/drawing/2014/main" id="{5D9B5BA6-1478-C21A-B89D-E5D7B756A4F4}"/>
              </a:ext>
            </a:extLst>
          </p:cNvPr>
          <p:cNvPicPr>
            <a:picLocks noChangeAspect="1"/>
          </p:cNvPicPr>
          <p:nvPr/>
        </p:nvPicPr>
        <p:blipFill>
          <a:blip r:embed="rId5"/>
          <a:stretch>
            <a:fillRect/>
          </a:stretch>
        </p:blipFill>
        <p:spPr>
          <a:xfrm>
            <a:off x="7973437" y="6202607"/>
            <a:ext cx="360437" cy="360437"/>
          </a:xfrm>
          <a:prstGeom prst="rect">
            <a:avLst/>
          </a:prstGeom>
        </p:spPr>
      </p:pic>
      <p:pic>
        <p:nvPicPr>
          <p:cNvPr id="10" name="Picture 9" descr="A black and white circle with a letter f in it&#10;&#10;Description automatically generated">
            <a:extLst>
              <a:ext uri="{FF2B5EF4-FFF2-40B4-BE49-F238E27FC236}">
                <a16:creationId xmlns:a16="http://schemas.microsoft.com/office/drawing/2014/main" id="{3673F62E-AC27-83FB-739C-7FE8AA6AB0A9}"/>
              </a:ext>
            </a:extLst>
          </p:cNvPr>
          <p:cNvPicPr>
            <a:picLocks noChangeAspect="1"/>
          </p:cNvPicPr>
          <p:nvPr/>
        </p:nvPicPr>
        <p:blipFill>
          <a:blip r:embed="rId6"/>
          <a:stretch>
            <a:fillRect/>
          </a:stretch>
        </p:blipFill>
        <p:spPr>
          <a:xfrm>
            <a:off x="7520614" y="6202607"/>
            <a:ext cx="360437" cy="360437"/>
          </a:xfrm>
          <a:prstGeom prst="rect">
            <a:avLst/>
          </a:prstGeom>
        </p:spPr>
      </p:pic>
      <p:pic>
        <p:nvPicPr>
          <p:cNvPr id="5" name="Picture 4">
            <a:extLst>
              <a:ext uri="{FF2B5EF4-FFF2-40B4-BE49-F238E27FC236}">
                <a16:creationId xmlns:a16="http://schemas.microsoft.com/office/drawing/2014/main" id="{8B532B86-0461-55B1-FDDA-4A180ED8E9E3}"/>
              </a:ext>
            </a:extLst>
          </p:cNvPr>
          <p:cNvPicPr>
            <a:picLocks noChangeAspect="1"/>
          </p:cNvPicPr>
          <p:nvPr/>
        </p:nvPicPr>
        <p:blipFill>
          <a:blip r:embed="rId7"/>
          <a:stretch>
            <a:fillRect/>
          </a:stretch>
        </p:blipFill>
        <p:spPr>
          <a:xfrm>
            <a:off x="4785408" y="1796436"/>
            <a:ext cx="2495688" cy="2836009"/>
          </a:xfrm>
          <a:prstGeom prst="rect">
            <a:avLst/>
          </a:prstGeom>
        </p:spPr>
      </p:pic>
    </p:spTree>
    <p:extLst>
      <p:ext uri="{BB962C8B-B14F-4D97-AF65-F5344CB8AC3E}">
        <p14:creationId xmlns:p14="http://schemas.microsoft.com/office/powerpoint/2010/main" val="2247413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7606</TotalTime>
  <Words>1499</Words>
  <Application>Microsoft Office PowerPoint</Application>
  <PresentationFormat>Widescreen</PresentationFormat>
  <Paragraphs>135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WELCOME TO YOUR INTRODUCTION TO COURSE REGISTRATION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Here</dc:title>
  <dc:creator>Laura Lang</dc:creator>
  <cp:lastModifiedBy>Emily Mewett</cp:lastModifiedBy>
  <cp:revision>46</cp:revision>
  <dcterms:created xsi:type="dcterms:W3CDTF">2020-12-02T14:55:29Z</dcterms:created>
  <dcterms:modified xsi:type="dcterms:W3CDTF">2026-09-30T15:43:04Z</dcterms:modified>
</cp:coreProperties>
</file>